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9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4" r:id="rId5"/>
    <p:sldMasterId id="2147483745" r:id="rId6"/>
    <p:sldMasterId id="2147483746" r:id="rId7"/>
    <p:sldMasterId id="2147483747" r:id="rId8"/>
    <p:sldMasterId id="2147483748" r:id="rId9"/>
    <p:sldMasterId id="2147483749" r:id="rId10"/>
    <p:sldMasterId id="2147483750" r:id="rId11"/>
    <p:sldMasterId id="2147483751"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Lst>
  <p:sldSz cy="5143500" cx="9144000"/>
  <p:notesSz cx="6858000" cy="9144000"/>
  <p:embeddedFontLst>
    <p:embeddedFont>
      <p:font typeface="Proxima Nova"/>
      <p:regular r:id="rId122"/>
      <p:bold r:id="rId123"/>
      <p:italic r:id="rId124"/>
      <p:boldItalic r:id="rId125"/>
    </p:embeddedFont>
    <p:embeddedFont>
      <p:font typeface="Roboto"/>
      <p:regular r:id="rId126"/>
      <p:bold r:id="rId127"/>
      <p:italic r:id="rId128"/>
      <p:boldItalic r:id="rId129"/>
    </p:embeddedFont>
    <p:embeddedFont>
      <p:font typeface="PT Sans Narrow"/>
      <p:regular r:id="rId130"/>
      <p:bold r:id="rId131"/>
    </p:embeddedFont>
    <p:embeddedFont>
      <p:font typeface="Montserrat"/>
      <p:regular r:id="rId132"/>
      <p:bold r:id="rId133"/>
      <p:italic r:id="rId134"/>
      <p:boldItalic r:id="rId135"/>
    </p:embeddedFont>
    <p:embeddedFont>
      <p:font typeface="Open Sans"/>
      <p:regular r:id="rId136"/>
      <p:bold r:id="rId137"/>
      <p:italic r:id="rId138"/>
      <p:boldItalic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E8FCE52-5908-4E5E-AD90-F9DB9B3D5927}">
  <a:tblStyle styleId="{0E8FCE52-5908-4E5E-AD90-F9DB9B3D59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107" Type="http://schemas.openxmlformats.org/officeDocument/2006/relationships/slide" Target="slides/slide94.xml"/><Relationship Id="rId106" Type="http://schemas.openxmlformats.org/officeDocument/2006/relationships/slide" Target="slides/slide93.xml"/><Relationship Id="rId105" Type="http://schemas.openxmlformats.org/officeDocument/2006/relationships/slide" Target="slides/slide92.xml"/><Relationship Id="rId104" Type="http://schemas.openxmlformats.org/officeDocument/2006/relationships/slide" Target="slides/slide91.xml"/><Relationship Id="rId109" Type="http://schemas.openxmlformats.org/officeDocument/2006/relationships/slide" Target="slides/slide96.xml"/><Relationship Id="rId108" Type="http://schemas.openxmlformats.org/officeDocument/2006/relationships/slide" Target="slides/slide9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103" Type="http://schemas.openxmlformats.org/officeDocument/2006/relationships/slide" Target="slides/slide90.xml"/><Relationship Id="rId102" Type="http://schemas.openxmlformats.org/officeDocument/2006/relationships/slide" Target="slides/slide89.xml"/><Relationship Id="rId101" Type="http://schemas.openxmlformats.org/officeDocument/2006/relationships/slide" Target="slides/slide88.xml"/><Relationship Id="rId100" Type="http://schemas.openxmlformats.org/officeDocument/2006/relationships/slide" Target="slides/slide87.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13.xml"/><Relationship Id="rId121" Type="http://schemas.openxmlformats.org/officeDocument/2006/relationships/slide" Target="slides/slide108.xml"/><Relationship Id="rId25" Type="http://schemas.openxmlformats.org/officeDocument/2006/relationships/slide" Target="slides/slide12.xml"/><Relationship Id="rId120" Type="http://schemas.openxmlformats.org/officeDocument/2006/relationships/slide" Target="slides/slide107.xml"/><Relationship Id="rId28" Type="http://schemas.openxmlformats.org/officeDocument/2006/relationships/slide" Target="slides/slide15.xml"/><Relationship Id="rId27" Type="http://schemas.openxmlformats.org/officeDocument/2006/relationships/slide" Target="slides/slide14.xml"/><Relationship Id="rId125" Type="http://schemas.openxmlformats.org/officeDocument/2006/relationships/font" Target="fonts/ProximaNova-boldItalic.fntdata"/><Relationship Id="rId29" Type="http://schemas.openxmlformats.org/officeDocument/2006/relationships/slide" Target="slides/slide16.xml"/><Relationship Id="rId124" Type="http://schemas.openxmlformats.org/officeDocument/2006/relationships/font" Target="fonts/ProximaNova-italic.fntdata"/><Relationship Id="rId123" Type="http://schemas.openxmlformats.org/officeDocument/2006/relationships/font" Target="fonts/ProximaNova-bold.fntdata"/><Relationship Id="rId122" Type="http://schemas.openxmlformats.org/officeDocument/2006/relationships/font" Target="fonts/ProximaNova-regular.fntdata"/><Relationship Id="rId95" Type="http://schemas.openxmlformats.org/officeDocument/2006/relationships/slide" Target="slides/slide82.xml"/><Relationship Id="rId94" Type="http://schemas.openxmlformats.org/officeDocument/2006/relationships/slide" Target="slides/slide81.xml"/><Relationship Id="rId97" Type="http://schemas.openxmlformats.org/officeDocument/2006/relationships/slide" Target="slides/slide84.xml"/><Relationship Id="rId96" Type="http://schemas.openxmlformats.org/officeDocument/2006/relationships/slide" Target="slides/slide83.xml"/><Relationship Id="rId11" Type="http://schemas.openxmlformats.org/officeDocument/2006/relationships/slideMaster" Target="slideMasters/slideMaster7.xml"/><Relationship Id="rId99" Type="http://schemas.openxmlformats.org/officeDocument/2006/relationships/slide" Target="slides/slide86.xml"/><Relationship Id="rId10" Type="http://schemas.openxmlformats.org/officeDocument/2006/relationships/slideMaster" Target="slideMasters/slideMaster6.xml"/><Relationship Id="rId98" Type="http://schemas.openxmlformats.org/officeDocument/2006/relationships/slide" Target="slides/slide85.xml"/><Relationship Id="rId13" Type="http://schemas.openxmlformats.org/officeDocument/2006/relationships/notesMaster" Target="notesMasters/notesMaster1.xml"/><Relationship Id="rId12" Type="http://schemas.openxmlformats.org/officeDocument/2006/relationships/slideMaster" Target="slideMasters/slideMaster8.xml"/><Relationship Id="rId91" Type="http://schemas.openxmlformats.org/officeDocument/2006/relationships/slide" Target="slides/slide78.xml"/><Relationship Id="rId90" Type="http://schemas.openxmlformats.org/officeDocument/2006/relationships/slide" Target="slides/slide77.xml"/><Relationship Id="rId93" Type="http://schemas.openxmlformats.org/officeDocument/2006/relationships/slide" Target="slides/slide80.xml"/><Relationship Id="rId92" Type="http://schemas.openxmlformats.org/officeDocument/2006/relationships/slide" Target="slides/slide79.xml"/><Relationship Id="rId118" Type="http://schemas.openxmlformats.org/officeDocument/2006/relationships/slide" Target="slides/slide105.xml"/><Relationship Id="rId117" Type="http://schemas.openxmlformats.org/officeDocument/2006/relationships/slide" Target="slides/slide104.xml"/><Relationship Id="rId116" Type="http://schemas.openxmlformats.org/officeDocument/2006/relationships/slide" Target="slides/slide103.xml"/><Relationship Id="rId115" Type="http://schemas.openxmlformats.org/officeDocument/2006/relationships/slide" Target="slides/slide102.xml"/><Relationship Id="rId119" Type="http://schemas.openxmlformats.org/officeDocument/2006/relationships/slide" Target="slides/slide106.xml"/><Relationship Id="rId15" Type="http://schemas.openxmlformats.org/officeDocument/2006/relationships/slide" Target="slides/slide2.xml"/><Relationship Id="rId110" Type="http://schemas.openxmlformats.org/officeDocument/2006/relationships/slide" Target="slides/slide97.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14" Type="http://schemas.openxmlformats.org/officeDocument/2006/relationships/slide" Target="slides/slide101.xml"/><Relationship Id="rId18" Type="http://schemas.openxmlformats.org/officeDocument/2006/relationships/slide" Target="slides/slide5.xml"/><Relationship Id="rId113" Type="http://schemas.openxmlformats.org/officeDocument/2006/relationships/slide" Target="slides/slide100.xml"/><Relationship Id="rId112" Type="http://schemas.openxmlformats.org/officeDocument/2006/relationships/slide" Target="slides/slide99.xml"/><Relationship Id="rId111" Type="http://schemas.openxmlformats.org/officeDocument/2006/relationships/slide" Target="slides/slide98.xml"/><Relationship Id="rId84" Type="http://schemas.openxmlformats.org/officeDocument/2006/relationships/slide" Target="slides/slide71.xml"/><Relationship Id="rId83" Type="http://schemas.openxmlformats.org/officeDocument/2006/relationships/slide" Target="slides/slide70.xml"/><Relationship Id="rId86" Type="http://schemas.openxmlformats.org/officeDocument/2006/relationships/slide" Target="slides/slide73.xml"/><Relationship Id="rId85" Type="http://schemas.openxmlformats.org/officeDocument/2006/relationships/slide" Target="slides/slide72.xml"/><Relationship Id="rId88" Type="http://schemas.openxmlformats.org/officeDocument/2006/relationships/slide" Target="slides/slide75.xml"/><Relationship Id="rId87" Type="http://schemas.openxmlformats.org/officeDocument/2006/relationships/slide" Target="slides/slide74.xml"/><Relationship Id="rId89" Type="http://schemas.openxmlformats.org/officeDocument/2006/relationships/slide" Target="slides/slide76.xml"/><Relationship Id="rId80" Type="http://schemas.openxmlformats.org/officeDocument/2006/relationships/slide" Target="slides/slide67.xml"/><Relationship Id="rId82" Type="http://schemas.openxmlformats.org/officeDocument/2006/relationships/slide" Target="slides/slide69.xml"/><Relationship Id="rId81" Type="http://schemas.openxmlformats.org/officeDocument/2006/relationships/slide" Target="slides/slide6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0.xml"/><Relationship Id="rId72" Type="http://schemas.openxmlformats.org/officeDocument/2006/relationships/slide" Target="slides/slide59.xml"/><Relationship Id="rId75" Type="http://schemas.openxmlformats.org/officeDocument/2006/relationships/slide" Target="slides/slide62.xml"/><Relationship Id="rId74" Type="http://schemas.openxmlformats.org/officeDocument/2006/relationships/slide" Target="slides/slide61.xml"/><Relationship Id="rId77" Type="http://schemas.openxmlformats.org/officeDocument/2006/relationships/slide" Target="slides/slide64.xml"/><Relationship Id="rId76" Type="http://schemas.openxmlformats.org/officeDocument/2006/relationships/slide" Target="slides/slide63.xml"/><Relationship Id="rId79" Type="http://schemas.openxmlformats.org/officeDocument/2006/relationships/slide" Target="slides/slide66.xml"/><Relationship Id="rId78" Type="http://schemas.openxmlformats.org/officeDocument/2006/relationships/slide" Target="slides/slide65.xml"/><Relationship Id="rId71" Type="http://schemas.openxmlformats.org/officeDocument/2006/relationships/slide" Target="slides/slide58.xml"/><Relationship Id="rId70" Type="http://schemas.openxmlformats.org/officeDocument/2006/relationships/slide" Target="slides/slide57.xml"/><Relationship Id="rId139" Type="http://schemas.openxmlformats.org/officeDocument/2006/relationships/font" Target="fonts/OpenSans-boldItalic.fntdata"/><Relationship Id="rId138" Type="http://schemas.openxmlformats.org/officeDocument/2006/relationships/font" Target="fonts/OpenSans-italic.fntdata"/><Relationship Id="rId137" Type="http://schemas.openxmlformats.org/officeDocument/2006/relationships/font" Target="fonts/OpenSans-bold.fntdata"/><Relationship Id="rId132" Type="http://schemas.openxmlformats.org/officeDocument/2006/relationships/font" Target="fonts/Montserrat-regular.fntdata"/><Relationship Id="rId131" Type="http://schemas.openxmlformats.org/officeDocument/2006/relationships/font" Target="fonts/PTSansNarrow-bold.fntdata"/><Relationship Id="rId130" Type="http://schemas.openxmlformats.org/officeDocument/2006/relationships/font" Target="fonts/PTSansNarrow-regular.fntdata"/><Relationship Id="rId136" Type="http://schemas.openxmlformats.org/officeDocument/2006/relationships/font" Target="fonts/OpenSans-regular.fntdata"/><Relationship Id="rId135" Type="http://schemas.openxmlformats.org/officeDocument/2006/relationships/font" Target="fonts/Montserrat-boldItalic.fntdata"/><Relationship Id="rId134" Type="http://schemas.openxmlformats.org/officeDocument/2006/relationships/font" Target="fonts/Montserrat-italic.fntdata"/><Relationship Id="rId133" Type="http://schemas.openxmlformats.org/officeDocument/2006/relationships/font" Target="fonts/Montserrat-bold.fntdata"/><Relationship Id="rId62" Type="http://schemas.openxmlformats.org/officeDocument/2006/relationships/slide" Target="slides/slide49.xml"/><Relationship Id="rId61" Type="http://schemas.openxmlformats.org/officeDocument/2006/relationships/slide" Target="slides/slide48.xml"/><Relationship Id="rId64" Type="http://schemas.openxmlformats.org/officeDocument/2006/relationships/slide" Target="slides/slide51.xml"/><Relationship Id="rId63" Type="http://schemas.openxmlformats.org/officeDocument/2006/relationships/slide" Target="slides/slide50.xml"/><Relationship Id="rId66" Type="http://schemas.openxmlformats.org/officeDocument/2006/relationships/slide" Target="slides/slide53.xml"/><Relationship Id="rId65" Type="http://schemas.openxmlformats.org/officeDocument/2006/relationships/slide" Target="slides/slide52.xml"/><Relationship Id="rId68" Type="http://schemas.openxmlformats.org/officeDocument/2006/relationships/slide" Target="slides/slide55.xml"/><Relationship Id="rId67" Type="http://schemas.openxmlformats.org/officeDocument/2006/relationships/slide" Target="slides/slide54.xml"/><Relationship Id="rId60" Type="http://schemas.openxmlformats.org/officeDocument/2006/relationships/slide" Target="slides/slide47.xml"/><Relationship Id="rId69" Type="http://schemas.openxmlformats.org/officeDocument/2006/relationships/slide" Target="slides/slide5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55" Type="http://schemas.openxmlformats.org/officeDocument/2006/relationships/slide" Target="slides/slide42.xml"/><Relationship Id="rId54" Type="http://schemas.openxmlformats.org/officeDocument/2006/relationships/slide" Target="slides/slide41.xml"/><Relationship Id="rId57" Type="http://schemas.openxmlformats.org/officeDocument/2006/relationships/slide" Target="slides/slide44.xml"/><Relationship Id="rId56" Type="http://schemas.openxmlformats.org/officeDocument/2006/relationships/slide" Target="slides/slide43.xml"/><Relationship Id="rId59" Type="http://schemas.openxmlformats.org/officeDocument/2006/relationships/slide" Target="slides/slide46.xml"/><Relationship Id="rId58"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genomics/v1alpha2/dsub" TargetMode="External"/><Relationship Id="rId3" Type="http://schemas.openxmlformats.org/officeDocument/2006/relationships/hyperlink" Target="http://isb-cancer-genomics-cloud.readthedocs.io/en/latest/sections/progapi/CWL_top.html" TargetMode="External"/><Relationship Id="rId4" Type="http://schemas.openxmlformats.org/officeDocument/2006/relationships/hyperlink" Target="http://isb-cancer-genomics-cloud.readthedocs.io/en/latest/sections/progapi/WDL_top.html"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3ef65ffc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ef65ffc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3ebc94c6dd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g3ebc94c6dd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87" name="Google Shape;1487;g3ebc94c6dd_0_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3ebc94c6dd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5" name="Google Shape;1495;g3ebc94c6dd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96" name="Google Shape;1496;g3ebc94c6dd_0_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3ebc94c6d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ebc94c6dd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example R/Shiny app -- one easy way to share/publish interactive tools or analyses ...</a:t>
            </a:r>
            <a:endParaRPr b="0" i="0" sz="1200" u="none" cap="none" strike="noStrike">
              <a:solidFill>
                <a:schemeClr val="dk1"/>
              </a:solidFill>
              <a:latin typeface="Calibri"/>
              <a:ea typeface="Calibri"/>
              <a:cs typeface="Calibri"/>
              <a:sym typeface="Calibri"/>
            </a:endParaRPr>
          </a:p>
        </p:txBody>
      </p:sp>
      <p:sp>
        <p:nvSpPr>
          <p:cNvPr id="1507" name="Google Shape;1507;g3ebc94c6dd_0_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g3ebc94c6dd_0_141: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Google Shape;1513;g3ebc94c6dd_0_14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Now, let's go back and consider those 2 petabytes of raw sequence data, and let's also think about a more complete end-to-end workflow.</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Say you have a new scientific research question that requires DNA and RNA from tumor-normal pairs.</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You would start by using our APIs or or web-application to define a cohort of cases for which both tumor and normal samples exist, as well as both DNA and RNA sequence data.</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Based on this cohort, you would then get a list of BAM files available in Google Cloud Storage (GCS)</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You would also need to dockerize whatever tools or methods needed to process the data to answer your question, and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define the "workflow" or series of steps that make up your analysis, and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finally run the workflow on all of the input files, writing the results to your own workspace in Cloud Storage</a:t>
            </a:r>
            <a:endParaRPr b="0" i="0" sz="1200" u="none" cap="none" strike="noStrike">
              <a:solidFill>
                <a:schemeClr val="dk1"/>
              </a:solidFill>
              <a:latin typeface="Calibri"/>
              <a:ea typeface="Calibri"/>
              <a:cs typeface="Calibri"/>
              <a:sym typeface="Calibri"/>
            </a:endParaRPr>
          </a:p>
        </p:txBody>
      </p:sp>
      <p:sp>
        <p:nvSpPr>
          <p:cNvPr id="1514" name="Google Shape;1514;g3ebc94c6dd_0_141:notes"/>
          <p:cNvSpPr txBox="1"/>
          <p:nvPr>
            <p:ph idx="12" type="sldNum"/>
          </p:nvPr>
        </p:nvSpPr>
        <p:spPr>
          <a:xfrm>
            <a:off x="3884613" y="8685214"/>
            <a:ext cx="2971800" cy="459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Google Shape;1519;g3ebc94c6dd_0_147: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0" name="Google Shape;1520;g3ebc94c6dd_0_14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but of course at this point you're not done -- it's likely that you will still need to do significant downstream analysis of the initial results that were produced by your workflow</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this is where uploading your results into other available technologies such as Google BigQuery or Google Genomics will allow you to analyze your results, alongside other TCGA or TARGET resources, or other reference datasets … for example you might look for correlations between your results and clinical data, or you might annotate genomic regions using GENCODE or ENSEMBL ...</a:t>
            </a:r>
            <a:endParaRPr b="0" i="0" sz="1200" u="none" cap="none" strike="noStrike">
              <a:solidFill>
                <a:schemeClr val="dk1"/>
              </a:solidFill>
              <a:latin typeface="Calibri"/>
              <a:ea typeface="Calibri"/>
              <a:cs typeface="Calibri"/>
              <a:sym typeface="Calibri"/>
            </a:endParaRPr>
          </a:p>
        </p:txBody>
      </p:sp>
      <p:sp>
        <p:nvSpPr>
          <p:cNvPr id="1521" name="Google Shape;1521;g3ebc94c6dd_0_147:notes"/>
          <p:cNvSpPr txBox="1"/>
          <p:nvPr>
            <p:ph idx="12" type="sldNum"/>
          </p:nvPr>
        </p:nvSpPr>
        <p:spPr>
          <a:xfrm>
            <a:off x="3884613" y="8685214"/>
            <a:ext cx="2971800" cy="459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Google Shape;1526;g3ebc94c6dd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3ebc94c6dd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highlight>
                  <a:srgbClr val="FFFFFF"/>
                </a:highlight>
              </a:rPr>
              <a:t>Both TCGA data tables contain sample barcodes, allowing information from each table that pertains to the same sample to be merged into a single output row by a JOIN operation.</a:t>
            </a:r>
            <a:endParaRPr sz="1200">
              <a:solidFill>
                <a:schemeClr val="dk1"/>
              </a:solidFill>
              <a:highlight>
                <a:srgbClr val="FFFFFF"/>
              </a:highlight>
            </a:endParaRPr>
          </a:p>
          <a:p>
            <a:pPr indent="0" lvl="0" marL="0" rtl="0">
              <a:spcBef>
                <a:spcPts val="0"/>
              </a:spcBef>
              <a:spcAft>
                <a:spcPts val="0"/>
              </a:spcAft>
              <a:buClr>
                <a:schemeClr val="dk1"/>
              </a:buClr>
              <a:buSzPts val="1100"/>
              <a:buFont typeface="Arial"/>
              <a:buNone/>
            </a:pPr>
            <a:r>
              <a:rPr lang="en" sz="1200">
                <a:solidFill>
                  <a:schemeClr val="dk1"/>
                </a:solidFill>
                <a:highlight>
                  <a:srgbClr val="FFFFFF"/>
                </a:highlight>
              </a:rPr>
              <a:t>However, neither the copy-number nor the methylation table schemas include a field with a gene symbol which is another common way to JOIN one molecular data table to another. Instead, the methylation annotation table (yellow node) can be used to find the chromosomal coordinate for each methylation probe (by performing a JOIN operation on the probe id), and then the chromosomal coordinate of the probe can be used to find relevant copy-number segments in the copy-number table.</a:t>
            </a:r>
            <a:endParaRPr sz="1200">
              <a:solidFill>
                <a:schemeClr val="dk1"/>
              </a:solidFill>
              <a:highlight>
                <a:srgbClr val="FFFFFF"/>
              </a:highlight>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3ebc94c6dd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ebc94c6dd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3ebc94c6d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3ebc94c6d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3ebc94c6dd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3ebc94c6dd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3d54f68bc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d54f68bc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3d54f68bc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d54f68bc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3d54f68bc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3d54f68bc3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3d54f68bc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d54f68bc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3d54f68bc3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g3d54f68bc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3ee92a7e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3ee92a7e8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3d54f68bc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d54f68bc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3d54f68bc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d54f68bc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3d54f68bc3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d54f68bc3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3fade233fb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fade233fb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3d54f68bc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d54f68bc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d54f68bc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d54f68bc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3d54f68bc3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d54f68bc3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3d54f68b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d54f68b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3d54f68bc3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d54f68bc3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3ebc94c6dd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ebc94c6dd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3ebc94c6dd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ebc94c6dd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3ebc94c6dd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ebc94c6dd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3ebc94c6dd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ebc94c6dd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3ebc94c6dd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ebc94c6dd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3fe43407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fe43407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3ebc94c6dd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ebc94c6dd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3ebc94c6dd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ebc94c6dd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ebc94c6dd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ebc94c6dd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3ebc94c6dd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ebc94c6dd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3d54f68bc3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d54f68bc3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3ee92a7e8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ee92a7e8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3d54f68bc3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d54f68bc3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3d54f68bc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d54f68bc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3fade233fb_0_0: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fade233fb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3fade233fb_0_6: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fade233fb_0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3d54f68b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d54f68b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3fade233fb_0_32: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fade233fb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3fade233fb_0_43: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fade233fb_0_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3fade233fb_0_38: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fade233fb_0_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3fade233fb_0_50: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fade233fb_0_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3fade233fb_0_57: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fade233fb_0_5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400135aa46_1_14: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400135aa46_1_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3fade233fb_0_79: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fade233fb_0_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3fade233fb_0_86: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fade233fb_0_8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3fade233fb_0_94: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fade233fb_0_9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3fade233fb_0_101: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fade233fb_0_1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d54f68b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d54f68b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3fade233fb_0_138: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fade233fb_0_1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3fade233fb_0_153: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fade233fb_0_15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3fade233fb_0_164: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fade233fb_0_1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000"/>
              </a:spcAft>
              <a:buNone/>
            </a:pPr>
            <a:r>
              <a:t/>
            </a:r>
            <a:endParaRPr sz="900">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3fade233fb_0_177: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fade233fb_0_17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000"/>
              </a:spcAft>
              <a:buNone/>
            </a:pPr>
            <a:r>
              <a:t/>
            </a:r>
            <a:endParaRPr sz="900">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3fade233fb_0_192: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fade233fb_0_19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3fade233fb_0_200: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fade233fb_0_20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3fade233fb_0_208: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fade233fb_0_2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3fade233fb_0_216: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fade233fb_0_2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3fade233fb_0_227: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fade233fb_0_22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3fade233fb_0_272: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3fade233fb_0_2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3d54f68bc3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3d54f68bc3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3fade233fb_0_280: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fade233fb_0_28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3fade233fb_0_292: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fade233fb_0_29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3fade233fb_0_305: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3fade233fb_0_3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3fade233fb_0_316: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fade233fb_0_3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3fc76176b6_0_6: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fc76176b6_0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3ebc94c6d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3ebc94c6d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3ee92a7e8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ee92a7e8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3d54f68bc3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d54f68bc3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3d54f68b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3d54f68b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3ebc94c6d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1" name="Google Shape;1201;g3ebc94c6dd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02" name="Google Shape;1202;g3ebc94c6dd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3d54f68bc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9" name="Google Shape;629;g3d54f68bc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3ebc94c6dd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g3ebc94c6d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10" name="Google Shape;1210;g3ebc94c6dd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3ebc94c6dd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8" name="Google Shape;1218;g3ebc94c6dd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19" name="Google Shape;1219;g3ebc94c6dd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3ebc94c6dd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4" name="Google Shape;1224;g3ebc94c6dd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25" name="Google Shape;1225;g3ebc94c6dd_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3ebc94c6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5" name="Google Shape;1235;g3ebc94c6dd_0_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g3ebc94c6d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2" name="Google Shape;1242;g3ebc94c6dd_0_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3ffdb3e2a3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g3ffdb3e2a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I.e. ways to join data tables</a:t>
            </a:r>
            <a:endParaRPr b="0" i="0" sz="1200" u="none" cap="none" strike="noStrike">
              <a:solidFill>
                <a:schemeClr val="dk1"/>
              </a:solidFill>
              <a:latin typeface="Calibri"/>
              <a:ea typeface="Calibri"/>
              <a:cs typeface="Calibri"/>
              <a:sym typeface="Calibri"/>
            </a:endParaRPr>
          </a:p>
        </p:txBody>
      </p:sp>
      <p:sp>
        <p:nvSpPr>
          <p:cNvPr id="1251" name="Google Shape;1251;g3ffdb3e2a3_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3ebc94c6d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0" name="Google Shape;1260;g3ebc94c6dd_0_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6" name="Shape 1266"/>
        <p:cNvGrpSpPr/>
        <p:nvPr/>
      </p:nvGrpSpPr>
      <p:grpSpPr>
        <a:xfrm>
          <a:off x="0" y="0"/>
          <a:ext cx="0" cy="0"/>
          <a:chOff x="0" y="0"/>
          <a:chExt cx="0" cy="0"/>
        </a:xfrm>
      </p:grpSpPr>
      <p:sp>
        <p:nvSpPr>
          <p:cNvPr id="1267" name="Google Shape;1267;g3ebc94c6dd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8" name="Google Shape;1268;g3ebc94c6dd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69" name="Google Shape;1269;g3ebc94c6dd_0_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3ebc94c6dd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g3ebc94c6dd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77" name="Google Shape;1277;g3ebc94c6dd_0_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3ebc94c6dd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8" name="Google Shape;1288;g3ebc94c6dd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Google BigQuery is well integrated with a variety of other tools --  allowing computational users to perform custom and ad-hoc analyses using their language/workspace of choice</a:t>
            </a:r>
            <a:endParaRPr b="0" i="0" sz="1200" u="none" cap="none" strike="noStrike">
              <a:solidFill>
                <a:schemeClr val="dk1"/>
              </a:solidFill>
              <a:latin typeface="Calibri"/>
              <a:ea typeface="Calibri"/>
              <a:cs typeface="Calibri"/>
              <a:sym typeface="Calibri"/>
            </a:endParaRPr>
          </a:p>
        </p:txBody>
      </p:sp>
      <p:sp>
        <p:nvSpPr>
          <p:cNvPr id="1289" name="Google Shape;1289;g3ebc94c6dd_0_69:notes"/>
          <p:cNvSpPr txBox="1"/>
          <p:nvPr>
            <p:ph idx="12" type="sldNum"/>
          </p:nvPr>
        </p:nvSpPr>
        <p:spPr>
          <a:xfrm>
            <a:off x="3884613"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3d54f68bc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6" name="Google Shape;636;g3d54f68bc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3ef1763413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Google Shape;1296;g3ef1763413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Google BigQuery is well integrated with a variety of other tools --  allowing computational users to perform custom and ad-hoc analyses using their language/workspace of choice</a:t>
            </a:r>
            <a:endParaRPr b="0" i="0" sz="1200" u="none" cap="none" strike="noStrike">
              <a:solidFill>
                <a:schemeClr val="dk1"/>
              </a:solidFill>
              <a:latin typeface="Calibri"/>
              <a:ea typeface="Calibri"/>
              <a:cs typeface="Calibri"/>
              <a:sym typeface="Calibri"/>
            </a:endParaRPr>
          </a:p>
        </p:txBody>
      </p:sp>
      <p:sp>
        <p:nvSpPr>
          <p:cNvPr id="1297" name="Google Shape;1297;g3ef1763413_2_2:notes"/>
          <p:cNvSpPr txBox="1"/>
          <p:nvPr>
            <p:ph idx="12" type="sldNum"/>
          </p:nvPr>
        </p:nvSpPr>
        <p:spPr>
          <a:xfrm>
            <a:off x="3884613"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3ebc94c6dd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7" name="Google Shape;1317;g3ebc94c6dd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18" name="Google Shape;1318;g3ebc94c6dd_0_1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3ef1763413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6" name="Google Shape;1326;g3ef1763413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27" name="Google Shape;1327;g3ef1763413_2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3ebc94c6dd_0_136: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4" name="Google Shape;1334;g3ebc94c6dd_0_1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Now, let's go back and consider those 2 petabytes of raw sequence data, and let's also think about a more complete end-to-end workflow.</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Say you have a new scientific research question that requires DNA and RNA from tumor-normal pairs.</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You would start by using our APIs or or web-application to define a cohort of cases for which both tumor and normal samples exist, as well as both DNA and RNA sequence data.</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Based on this cohort, you would then get a list of BAM files available in Google Cloud Storage (GCS)</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You would also need to dockerize whatever tools or methods needed to process the data to answer your question, and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define the "workflow" or series of steps that make up your analysis, and</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200" u="none" cap="none" strike="noStrike">
                <a:solidFill>
                  <a:schemeClr val="dk1"/>
                </a:solidFill>
                <a:latin typeface="Calibri"/>
                <a:ea typeface="Calibri"/>
                <a:cs typeface="Calibri"/>
                <a:sym typeface="Calibri"/>
              </a:rPr>
              <a:t>finally run the workflow on all of the input files, writing the results to your own workspace in Cloud Storage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Calibri"/>
                <a:ea typeface="Calibri"/>
                <a:cs typeface="Calibri"/>
                <a:sym typeface="Calibri"/>
              </a:rPr>
              <a:t>for computationally-intense processing of the low-level sequence data, users must "dockerize" their application and can then easily use Google tools such as </a:t>
            </a:r>
            <a:r>
              <a:rPr b="0" i="0" lang="en" sz="1200" u="sng" cap="none" strike="noStrike">
                <a:solidFill>
                  <a:schemeClr val="hlink"/>
                </a:solidFill>
                <a:latin typeface="Calibri"/>
                <a:ea typeface="Calibri"/>
                <a:cs typeface="Calibri"/>
                <a:sym typeface="Calibri"/>
                <a:hlinkClick r:id="rId2"/>
              </a:rPr>
              <a:t>dsub</a:t>
            </a:r>
            <a:r>
              <a:rPr b="0" i="0" lang="en" sz="1200" u="none" cap="none" strike="noStrike">
                <a:solidFill>
                  <a:schemeClr val="dk1"/>
                </a:solidFill>
                <a:latin typeface="Calibri"/>
                <a:ea typeface="Calibri"/>
                <a:cs typeface="Calibri"/>
                <a:sym typeface="Calibri"/>
              </a:rPr>
              <a:t>, or workflows such as </a:t>
            </a:r>
            <a:r>
              <a:rPr b="0" i="0" lang="en" sz="1200" u="sng" cap="none" strike="noStrike">
                <a:solidFill>
                  <a:schemeClr val="hlink"/>
                </a:solidFill>
                <a:latin typeface="Calibri"/>
                <a:ea typeface="Calibri"/>
                <a:cs typeface="Calibri"/>
                <a:sym typeface="Calibri"/>
                <a:hlinkClick r:id="rId3"/>
              </a:rPr>
              <a:t>CWL</a:t>
            </a:r>
            <a:r>
              <a:rPr b="0" i="0" lang="en" sz="1200" u="none" cap="none" strike="noStrike">
                <a:solidFill>
                  <a:schemeClr val="dk1"/>
                </a:solidFill>
                <a:latin typeface="Calibri"/>
                <a:ea typeface="Calibri"/>
                <a:cs typeface="Calibri"/>
                <a:sym typeface="Calibri"/>
              </a:rPr>
              <a:t> and </a:t>
            </a:r>
            <a:r>
              <a:rPr b="0" i="0" lang="en" sz="1200" u="sng" cap="none" strike="noStrike">
                <a:solidFill>
                  <a:schemeClr val="hlink"/>
                </a:solidFill>
                <a:latin typeface="Calibri"/>
                <a:ea typeface="Calibri"/>
                <a:cs typeface="Calibri"/>
                <a:sym typeface="Calibri"/>
                <a:hlinkClick r:id="rId4"/>
              </a:rPr>
              <a:t>WDL</a:t>
            </a:r>
            <a:r>
              <a:rPr b="0" i="0" lang="en" sz="1200" u="none" cap="none" strike="noStrike">
                <a:solidFill>
                  <a:schemeClr val="dk1"/>
                </a:solidFill>
                <a:latin typeface="Calibri"/>
                <a:ea typeface="Calibri"/>
                <a:cs typeface="Calibri"/>
                <a:sym typeface="Calibri"/>
              </a:rPr>
              <a:t>.  Input data is typically copied from Cloud Storage to the VM's local disks, processed, and then outputs are copied back to the user's bucket in GCS. </a:t>
            </a:r>
            <a:endParaRPr b="0" i="0" sz="1200" u="none" cap="none" strike="noStrike">
              <a:solidFill>
                <a:schemeClr val="dk1"/>
              </a:solidFill>
              <a:latin typeface="Calibri"/>
              <a:ea typeface="Calibri"/>
              <a:cs typeface="Calibri"/>
              <a:sym typeface="Calibri"/>
            </a:endParaRPr>
          </a:p>
        </p:txBody>
      </p:sp>
      <p:sp>
        <p:nvSpPr>
          <p:cNvPr id="1335" name="Google Shape;1335;g3ebc94c6dd_0_136:notes"/>
          <p:cNvSpPr txBox="1"/>
          <p:nvPr>
            <p:ph idx="12" type="sldNum"/>
          </p:nvPr>
        </p:nvSpPr>
        <p:spPr>
          <a:xfrm>
            <a:off x="3884613" y="8685214"/>
            <a:ext cx="2971800" cy="459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3ef1763413_2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g3ef1763413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41" name="Google Shape;1341;g3ef1763413_2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3ffdb3e2a3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ffdb3e2a3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Clr>
                <a:schemeClr val="dk1"/>
              </a:buClr>
              <a:buSzPts val="1200"/>
              <a:buChar char="●"/>
            </a:pPr>
            <a:r>
              <a:rPr lang="en" sz="1200">
                <a:solidFill>
                  <a:schemeClr val="dk1"/>
                </a:solidFill>
                <a:highlight>
                  <a:srgbClr val="FFFFFF"/>
                </a:highlight>
              </a:rPr>
              <a:t>For each of the four ISB-CGC credit tiers above, the ISB-CGC team will coordinate directly with individual researchers as needed. </a:t>
            </a:r>
            <a:endParaRPr sz="1200">
              <a:solidFill>
                <a:schemeClr val="dk1"/>
              </a:solidFill>
              <a:highlight>
                <a:srgbClr val="FFFFFF"/>
              </a:highlight>
            </a:endParaRPr>
          </a:p>
          <a:p>
            <a:pPr indent="-304800" lvl="0" marL="457200" rtl="0">
              <a:spcBef>
                <a:spcPts val="0"/>
              </a:spcBef>
              <a:spcAft>
                <a:spcPts val="0"/>
              </a:spcAft>
              <a:buClr>
                <a:schemeClr val="dk1"/>
              </a:buClr>
              <a:buSzPts val="1200"/>
              <a:buChar char="●"/>
            </a:pPr>
            <a:r>
              <a:rPr lang="en" sz="1200">
                <a:solidFill>
                  <a:schemeClr val="dk1"/>
                </a:solidFill>
                <a:highlight>
                  <a:srgbClr val="FFFFFF"/>
                </a:highlight>
              </a:rPr>
              <a:t>(This could be in the form of a bioarxiv manuscript, a blog post, open-source software on github, </a:t>
            </a:r>
            <a:r>
              <a:rPr i="1" lang="en" sz="1200">
                <a:solidFill>
                  <a:schemeClr val="dk1"/>
                </a:solidFill>
                <a:highlight>
                  <a:srgbClr val="FFFFFF"/>
                </a:highlight>
              </a:rPr>
              <a:t>etc</a:t>
            </a:r>
            <a:r>
              <a:rPr lang="en" sz="1200">
                <a:solidFill>
                  <a:schemeClr val="dk1"/>
                </a:solidFill>
                <a:highlight>
                  <a:srgbClr val="FFFFFF"/>
                </a:highlight>
              </a:rPr>
              <a:t>.)</a:t>
            </a:r>
            <a:endParaRPr sz="1200">
              <a:solidFill>
                <a:schemeClr val="dk1"/>
              </a:solidFill>
              <a:highlight>
                <a:srgbClr val="FFFFFF"/>
              </a:highlight>
            </a:endParaRPr>
          </a:p>
          <a:p>
            <a:pPr indent="-304800" lvl="0" marL="457200" rtl="0">
              <a:spcBef>
                <a:spcPts val="0"/>
              </a:spcBef>
              <a:spcAft>
                <a:spcPts val="0"/>
              </a:spcAft>
              <a:buClr>
                <a:schemeClr val="dk1"/>
              </a:buClr>
              <a:buSzPts val="1200"/>
              <a:buChar char="●"/>
            </a:pPr>
            <a:r>
              <a:rPr lang="en" sz="1200">
                <a:solidFill>
                  <a:schemeClr val="dk1"/>
                </a:solidFill>
                <a:highlight>
                  <a:srgbClr val="FFFFFF"/>
                </a:highlight>
              </a:rPr>
              <a:t>Researchers are strongly encouraged to make workflows, software, and related documentation publicly available to benefit the broader research community. </a:t>
            </a:r>
            <a:endParaRPr sz="1200">
              <a:solidFill>
                <a:schemeClr val="dk1"/>
              </a:solidFill>
              <a:latin typeface="Calibri"/>
              <a:ea typeface="Calibri"/>
              <a:cs typeface="Calibri"/>
              <a:sym typeface="Calibri"/>
            </a:endParaRPr>
          </a:p>
        </p:txBody>
      </p:sp>
      <p:sp>
        <p:nvSpPr>
          <p:cNvPr id="1348" name="Google Shape;1348;g3ffdb3e2a3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3ffdb3e2a3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5" name="Google Shape;1355;g3ffdb3e2a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Clr>
                <a:schemeClr val="dk1"/>
              </a:buClr>
              <a:buSzPts val="1200"/>
              <a:buChar char="●"/>
            </a:pPr>
            <a:r>
              <a:rPr lang="en" sz="1200">
                <a:solidFill>
                  <a:schemeClr val="dk1"/>
                </a:solidFill>
                <a:highlight>
                  <a:srgbClr val="FFFFFF"/>
                </a:highlight>
              </a:rPr>
              <a:t>For each of the four ISB-CGC credit tiers above, the ISB-CGC team will coordinate directly with individual researchers as needed. </a:t>
            </a:r>
            <a:endParaRPr sz="1200">
              <a:solidFill>
                <a:schemeClr val="dk1"/>
              </a:solidFill>
              <a:highlight>
                <a:srgbClr val="FFFFFF"/>
              </a:highlight>
            </a:endParaRPr>
          </a:p>
          <a:p>
            <a:pPr indent="-304800" lvl="0" marL="457200" rtl="0">
              <a:spcBef>
                <a:spcPts val="0"/>
              </a:spcBef>
              <a:spcAft>
                <a:spcPts val="0"/>
              </a:spcAft>
              <a:buClr>
                <a:schemeClr val="dk1"/>
              </a:buClr>
              <a:buSzPts val="1200"/>
              <a:buChar char="●"/>
            </a:pPr>
            <a:r>
              <a:rPr lang="en" sz="1200">
                <a:solidFill>
                  <a:schemeClr val="dk1"/>
                </a:solidFill>
                <a:highlight>
                  <a:srgbClr val="FFFFFF"/>
                </a:highlight>
              </a:rPr>
              <a:t>(This could be in the form of a bioarxiv manuscript, a blog post, open-source software on github, </a:t>
            </a:r>
            <a:r>
              <a:rPr i="1" lang="en" sz="1200">
                <a:solidFill>
                  <a:schemeClr val="dk1"/>
                </a:solidFill>
                <a:highlight>
                  <a:srgbClr val="FFFFFF"/>
                </a:highlight>
              </a:rPr>
              <a:t>etc</a:t>
            </a:r>
            <a:r>
              <a:rPr lang="en" sz="1200">
                <a:solidFill>
                  <a:schemeClr val="dk1"/>
                </a:solidFill>
                <a:highlight>
                  <a:srgbClr val="FFFFFF"/>
                </a:highlight>
              </a:rPr>
              <a:t>.)</a:t>
            </a:r>
            <a:endParaRPr sz="1200">
              <a:solidFill>
                <a:schemeClr val="dk1"/>
              </a:solidFill>
              <a:highlight>
                <a:srgbClr val="FFFFFF"/>
              </a:highlight>
            </a:endParaRPr>
          </a:p>
          <a:p>
            <a:pPr indent="-304800" lvl="0" marL="457200" rtl="0">
              <a:spcBef>
                <a:spcPts val="0"/>
              </a:spcBef>
              <a:spcAft>
                <a:spcPts val="0"/>
              </a:spcAft>
              <a:buClr>
                <a:schemeClr val="dk1"/>
              </a:buClr>
              <a:buSzPts val="1200"/>
              <a:buChar char="●"/>
            </a:pPr>
            <a:r>
              <a:rPr lang="en" sz="1200">
                <a:solidFill>
                  <a:schemeClr val="dk1"/>
                </a:solidFill>
                <a:highlight>
                  <a:srgbClr val="FFFFFF"/>
                </a:highlight>
              </a:rPr>
              <a:t>Researchers are strongly encouraged to make workflows, software, and related documentation publicly available to benefit the broader research community. </a:t>
            </a:r>
            <a:endParaRPr sz="1200">
              <a:solidFill>
                <a:schemeClr val="dk1"/>
              </a:solidFill>
              <a:latin typeface="Calibri"/>
              <a:ea typeface="Calibri"/>
              <a:cs typeface="Calibri"/>
              <a:sym typeface="Calibri"/>
            </a:endParaRPr>
          </a:p>
        </p:txBody>
      </p:sp>
      <p:sp>
        <p:nvSpPr>
          <p:cNvPr id="1356" name="Google Shape;1356;g3ffdb3e2a3_0_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3ebc94c6dd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3" name="Google Shape;1363;g3ebc94c6dd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And indeed a number of research teams have made use of the ISB-CGC tools and resources to do ground-breaking and innovative analyses … some of which have already been published, with many more in submission or in progress ...</a:t>
            </a:r>
            <a:endParaRPr b="0" i="0" sz="1200" u="none" cap="none" strike="noStrike">
              <a:solidFill>
                <a:schemeClr val="dk1"/>
              </a:solidFill>
              <a:latin typeface="Calibri"/>
              <a:ea typeface="Calibri"/>
              <a:cs typeface="Calibri"/>
              <a:sym typeface="Calibri"/>
            </a:endParaRPr>
          </a:p>
        </p:txBody>
      </p:sp>
      <p:sp>
        <p:nvSpPr>
          <p:cNvPr id="1364" name="Google Shape;1364;g3ebc94c6dd_0_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3ebc94c6dd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ebc94c6dd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3ee92a7e8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3ee92a7e8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3d54f68bc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43" name="Google Shape;643;g3d54f68bc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3d54f68bc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3d54f68bc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3ee92a7e8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ee92a7e8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3ee92a7e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3ee92a7e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3ee92a7e8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3ee92a7e8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3ebc94c6dd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3ebc94c6dd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3fade233fb_0_117: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3fade233fb_0_1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3fade233fb_0_128:notes"/>
          <p:cNvSpPr/>
          <p:nvPr>
            <p:ph idx="2" type="sldImg"/>
          </p:nvPr>
        </p:nvSpPr>
        <p:spPr>
          <a:xfrm>
            <a:off x="526143" y="685800"/>
            <a:ext cx="58056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fade233fb_0_1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3ebc94c6dd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0" name="Google Shape;1440;g3ebc94c6dd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41" name="Google Shape;1441;g3ebc94c6dd_0_1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3ebc94c6dd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2" name="Google Shape;1452;g3ebc94c6dd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53" name="Google Shape;1453;g3ebc94c6dd_0_1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Google Shape;1477;g3ebc94c6dd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g3ebc94c6dd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79" name="Google Shape;1479;g3ebc94c6dd_0_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lstStyle>
            <a:lvl1pPr indent="0" lvl="0" mar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5200"/>
              <a:buFont typeface="Arial"/>
              <a:buNone/>
              <a:defRPr sz="5200">
                <a:solidFill>
                  <a:schemeClr val="dk1"/>
                </a:solidFill>
              </a:defRPr>
            </a:lvl2pPr>
            <a:lvl3pPr indent="0" lvl="2" rtl="0" algn="ctr">
              <a:spcBef>
                <a:spcPts val="0"/>
              </a:spcBef>
              <a:spcAft>
                <a:spcPts val="0"/>
              </a:spcAft>
              <a:buClr>
                <a:schemeClr val="dk1"/>
              </a:buClr>
              <a:buSzPts val="5200"/>
              <a:buFont typeface="Arial"/>
              <a:buNone/>
              <a:defRPr sz="5200">
                <a:solidFill>
                  <a:schemeClr val="dk1"/>
                </a:solidFill>
              </a:defRPr>
            </a:lvl3pPr>
            <a:lvl4pPr indent="0" lvl="3" rtl="0" algn="ctr">
              <a:spcBef>
                <a:spcPts val="0"/>
              </a:spcBef>
              <a:spcAft>
                <a:spcPts val="0"/>
              </a:spcAft>
              <a:buClr>
                <a:schemeClr val="dk1"/>
              </a:buClr>
              <a:buSzPts val="5200"/>
              <a:buFont typeface="Arial"/>
              <a:buNone/>
              <a:defRPr sz="5200">
                <a:solidFill>
                  <a:schemeClr val="dk1"/>
                </a:solidFill>
              </a:defRPr>
            </a:lvl4pPr>
            <a:lvl5pPr indent="0" lvl="4" rtl="0" algn="ctr">
              <a:spcBef>
                <a:spcPts val="0"/>
              </a:spcBef>
              <a:spcAft>
                <a:spcPts val="0"/>
              </a:spcAft>
              <a:buClr>
                <a:schemeClr val="dk1"/>
              </a:buClr>
              <a:buSzPts val="5200"/>
              <a:buFont typeface="Arial"/>
              <a:buNone/>
              <a:defRPr sz="5200">
                <a:solidFill>
                  <a:schemeClr val="dk1"/>
                </a:solidFill>
              </a:defRPr>
            </a:lvl5pPr>
            <a:lvl6pPr indent="0" lvl="5" rtl="0" algn="ctr">
              <a:spcBef>
                <a:spcPts val="0"/>
              </a:spcBef>
              <a:spcAft>
                <a:spcPts val="0"/>
              </a:spcAft>
              <a:buClr>
                <a:schemeClr val="dk1"/>
              </a:buClr>
              <a:buSzPts val="5200"/>
              <a:buFont typeface="Arial"/>
              <a:buNone/>
              <a:defRPr sz="5200">
                <a:solidFill>
                  <a:schemeClr val="dk1"/>
                </a:solidFill>
              </a:defRPr>
            </a:lvl6pPr>
            <a:lvl7pPr indent="0" lvl="6" rtl="0" algn="ctr">
              <a:spcBef>
                <a:spcPts val="0"/>
              </a:spcBef>
              <a:spcAft>
                <a:spcPts val="0"/>
              </a:spcAft>
              <a:buClr>
                <a:schemeClr val="dk1"/>
              </a:buClr>
              <a:buSzPts val="5200"/>
              <a:buFont typeface="Arial"/>
              <a:buNone/>
              <a:defRPr sz="5200">
                <a:solidFill>
                  <a:schemeClr val="dk1"/>
                </a:solidFill>
              </a:defRPr>
            </a:lvl7pPr>
            <a:lvl8pPr indent="0" lvl="7" rtl="0" algn="ctr">
              <a:spcBef>
                <a:spcPts val="0"/>
              </a:spcBef>
              <a:spcAft>
                <a:spcPts val="0"/>
              </a:spcAft>
              <a:buClr>
                <a:schemeClr val="dk1"/>
              </a:buClr>
              <a:buSzPts val="5200"/>
              <a:buFont typeface="Arial"/>
              <a:buNone/>
              <a:defRPr sz="5200">
                <a:solidFill>
                  <a:schemeClr val="dk1"/>
                </a:solidFill>
              </a:defRPr>
            </a:lvl8pPr>
            <a:lvl9pPr indent="0" lvl="8" rtl="0" algn="ctr">
              <a:spcBef>
                <a:spcPts val="0"/>
              </a:spcBef>
              <a:spcAft>
                <a:spcPts val="0"/>
              </a:spcAft>
              <a:buClr>
                <a:schemeClr val="dk1"/>
              </a:buClr>
              <a:buSzPts val="5200"/>
              <a:buFont typeface="Arial"/>
              <a:buNone/>
              <a:defRPr sz="5200">
                <a:solidFill>
                  <a:schemeClr val="dk1"/>
                </a:solidFill>
              </a:defRPr>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lstStyle>
            <a:lvl1pPr indent="0" lvl="0"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57" name="Google Shape;57;p14"/>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600"/>
              <a:buFont typeface="Arial"/>
              <a:buNone/>
              <a:defRPr sz="3600">
                <a:solidFill>
                  <a:schemeClr val="dk1"/>
                </a:solidFill>
              </a:defRPr>
            </a:lvl2pPr>
            <a:lvl3pPr indent="0" lvl="2" rtl="0" algn="ctr">
              <a:spcBef>
                <a:spcPts val="0"/>
              </a:spcBef>
              <a:spcAft>
                <a:spcPts val="0"/>
              </a:spcAft>
              <a:buClr>
                <a:schemeClr val="dk1"/>
              </a:buClr>
              <a:buSzPts val="3600"/>
              <a:buFont typeface="Arial"/>
              <a:buNone/>
              <a:defRPr sz="3600">
                <a:solidFill>
                  <a:schemeClr val="dk1"/>
                </a:solidFill>
              </a:defRPr>
            </a:lvl3pPr>
            <a:lvl4pPr indent="0" lvl="3" rtl="0" algn="ctr">
              <a:spcBef>
                <a:spcPts val="0"/>
              </a:spcBef>
              <a:spcAft>
                <a:spcPts val="0"/>
              </a:spcAft>
              <a:buClr>
                <a:schemeClr val="dk1"/>
              </a:buClr>
              <a:buSzPts val="3600"/>
              <a:buFont typeface="Arial"/>
              <a:buNone/>
              <a:defRPr sz="3600">
                <a:solidFill>
                  <a:schemeClr val="dk1"/>
                </a:solidFill>
              </a:defRPr>
            </a:lvl4pPr>
            <a:lvl5pPr indent="0" lvl="4" rtl="0" algn="ctr">
              <a:spcBef>
                <a:spcPts val="0"/>
              </a:spcBef>
              <a:spcAft>
                <a:spcPts val="0"/>
              </a:spcAft>
              <a:buClr>
                <a:schemeClr val="dk1"/>
              </a:buClr>
              <a:buSzPts val="3600"/>
              <a:buFont typeface="Arial"/>
              <a:buNone/>
              <a:defRPr sz="3600">
                <a:solidFill>
                  <a:schemeClr val="dk1"/>
                </a:solidFill>
              </a:defRPr>
            </a:lvl5pPr>
            <a:lvl6pPr indent="0" lvl="5" rtl="0" algn="ctr">
              <a:spcBef>
                <a:spcPts val="0"/>
              </a:spcBef>
              <a:spcAft>
                <a:spcPts val="0"/>
              </a:spcAft>
              <a:buClr>
                <a:schemeClr val="dk1"/>
              </a:buClr>
              <a:buSzPts val="3600"/>
              <a:buFont typeface="Arial"/>
              <a:buNone/>
              <a:defRPr sz="3600">
                <a:solidFill>
                  <a:schemeClr val="dk1"/>
                </a:solidFill>
              </a:defRPr>
            </a:lvl6pPr>
            <a:lvl7pPr indent="0" lvl="6" rtl="0" algn="ctr">
              <a:spcBef>
                <a:spcPts val="0"/>
              </a:spcBef>
              <a:spcAft>
                <a:spcPts val="0"/>
              </a:spcAft>
              <a:buClr>
                <a:schemeClr val="dk1"/>
              </a:buClr>
              <a:buSzPts val="3600"/>
              <a:buFont typeface="Arial"/>
              <a:buNone/>
              <a:defRPr sz="3600">
                <a:solidFill>
                  <a:schemeClr val="dk1"/>
                </a:solidFill>
              </a:defRPr>
            </a:lvl7pPr>
            <a:lvl8pPr indent="0" lvl="7" rtl="0" algn="ctr">
              <a:spcBef>
                <a:spcPts val="0"/>
              </a:spcBef>
              <a:spcAft>
                <a:spcPts val="0"/>
              </a:spcAft>
              <a:buClr>
                <a:schemeClr val="dk1"/>
              </a:buClr>
              <a:buSzPts val="3600"/>
              <a:buFont typeface="Arial"/>
              <a:buNone/>
              <a:defRPr sz="3600">
                <a:solidFill>
                  <a:schemeClr val="dk1"/>
                </a:solidFill>
              </a:defRPr>
            </a:lvl8pPr>
            <a:lvl9pPr indent="0" lvl="8" rtl="0" algn="ctr">
              <a:spcBef>
                <a:spcPts val="0"/>
              </a:spcBef>
              <a:spcAft>
                <a:spcPts val="0"/>
              </a:spcAft>
              <a:buClr>
                <a:schemeClr val="dk1"/>
              </a:buClr>
              <a:buSzPts val="3600"/>
              <a:buFont typeface="Arial"/>
              <a:buNone/>
              <a:defRPr sz="3600">
                <a:solidFill>
                  <a:schemeClr val="dk1"/>
                </a:solidFill>
              </a:defRPr>
            </a:lvl9pPr>
          </a:lstStyle>
          <a:p/>
        </p:txBody>
      </p:sp>
      <p:sp>
        <p:nvSpPr>
          <p:cNvPr id="60" name="Google Shape;60;p15"/>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1" name="Shape 61"/>
        <p:cNvGrpSpPr/>
        <p:nvPr/>
      </p:nvGrpSpPr>
      <p:grpSpPr>
        <a:xfrm>
          <a:off x="0" y="0"/>
          <a:ext cx="0" cy="0"/>
          <a:chOff x="0" y="0"/>
          <a:chExt cx="0" cy="0"/>
        </a:xfrm>
      </p:grpSpPr>
      <p:sp>
        <p:nvSpPr>
          <p:cNvPr id="62" name="Google Shape;62;p16"/>
          <p:cNvSpPr txBox="1"/>
          <p:nvPr>
            <p:ph type="title"/>
          </p:nvPr>
        </p:nvSpPr>
        <p:spPr>
          <a:xfrm>
            <a:off x="822959" y="214952"/>
            <a:ext cx="7543800" cy="1088100"/>
          </a:xfrm>
          <a:prstGeom prst="rect">
            <a:avLst/>
          </a:prstGeom>
          <a:noFill/>
          <a:ln>
            <a:noFill/>
          </a:ln>
        </p:spPr>
        <p:txBody>
          <a:bodyPr anchorCtr="0" anchor="b" bIns="68575" lIns="68575" spcFirstLastPara="1" rIns="68575" wrap="square" tIns="68575"/>
          <a:lstStyle>
            <a:lvl1pPr indent="0" lvl="0" marL="0" marR="0" rtl="0" algn="l">
              <a:lnSpc>
                <a:spcPct val="85000"/>
              </a:lnSpc>
              <a:spcBef>
                <a:spcPts val="0"/>
              </a:spcBef>
              <a:spcAft>
                <a:spcPts val="0"/>
              </a:spcAft>
              <a:buClr>
                <a:srgbClr val="3F3F3F"/>
              </a:buClr>
              <a:buSzPts val="3600"/>
              <a:buFont typeface="Calibri"/>
              <a:buNone/>
              <a:defRPr b="0" i="0" sz="3600" u="none" cap="none" strike="noStrike">
                <a:solidFill>
                  <a:srgbClr val="3F3F3F"/>
                </a:solidFill>
                <a:latin typeface="Calibri"/>
                <a:ea typeface="Calibri"/>
                <a:cs typeface="Calibri"/>
                <a:sym typeface="Calibri"/>
              </a:defRPr>
            </a:lvl1pPr>
            <a:lvl2pPr indent="0" lvl="1" rtl="0">
              <a:spcBef>
                <a:spcPts val="0"/>
              </a:spcBef>
              <a:spcAft>
                <a:spcPts val="0"/>
              </a:spcAft>
              <a:buClr>
                <a:schemeClr val="dk1"/>
              </a:buClr>
              <a:buSzPts val="1400"/>
              <a:buFont typeface="Arial"/>
              <a:buNone/>
              <a:defRPr sz="1400">
                <a:solidFill>
                  <a:schemeClr val="dk1"/>
                </a:solidFill>
              </a:defRPr>
            </a:lvl2pPr>
            <a:lvl3pPr indent="0" lvl="2" rtl="0">
              <a:spcBef>
                <a:spcPts val="0"/>
              </a:spcBef>
              <a:spcAft>
                <a:spcPts val="0"/>
              </a:spcAft>
              <a:buClr>
                <a:schemeClr val="dk1"/>
              </a:buClr>
              <a:buSzPts val="1400"/>
              <a:buFont typeface="Arial"/>
              <a:buNone/>
              <a:defRPr sz="1400">
                <a:solidFill>
                  <a:schemeClr val="dk1"/>
                </a:solidFill>
              </a:defRPr>
            </a:lvl3pPr>
            <a:lvl4pPr indent="0" lvl="3" rtl="0">
              <a:spcBef>
                <a:spcPts val="0"/>
              </a:spcBef>
              <a:spcAft>
                <a:spcPts val="0"/>
              </a:spcAft>
              <a:buClr>
                <a:schemeClr val="dk1"/>
              </a:buClr>
              <a:buSzPts val="1400"/>
              <a:buFont typeface="Arial"/>
              <a:buNone/>
              <a:defRPr sz="1400">
                <a:solidFill>
                  <a:schemeClr val="dk1"/>
                </a:solidFill>
              </a:defRPr>
            </a:lvl4pPr>
            <a:lvl5pPr indent="0" lvl="4" rtl="0">
              <a:spcBef>
                <a:spcPts val="0"/>
              </a:spcBef>
              <a:spcAft>
                <a:spcPts val="0"/>
              </a:spcAft>
              <a:buClr>
                <a:schemeClr val="dk1"/>
              </a:buClr>
              <a:buSzPts val="1400"/>
              <a:buFont typeface="Arial"/>
              <a:buNone/>
              <a:defRPr sz="1400">
                <a:solidFill>
                  <a:schemeClr val="dk1"/>
                </a:solidFill>
              </a:defRPr>
            </a:lvl5pPr>
            <a:lvl6pPr indent="0" lvl="5" rtl="0">
              <a:spcBef>
                <a:spcPts val="0"/>
              </a:spcBef>
              <a:spcAft>
                <a:spcPts val="0"/>
              </a:spcAft>
              <a:buClr>
                <a:schemeClr val="dk1"/>
              </a:buClr>
              <a:buSzPts val="1400"/>
              <a:buFont typeface="Arial"/>
              <a:buNone/>
              <a:defRPr sz="1400">
                <a:solidFill>
                  <a:schemeClr val="dk1"/>
                </a:solidFill>
              </a:defRPr>
            </a:lvl6pPr>
            <a:lvl7pPr indent="0" lvl="6" rtl="0">
              <a:spcBef>
                <a:spcPts val="0"/>
              </a:spcBef>
              <a:spcAft>
                <a:spcPts val="0"/>
              </a:spcAft>
              <a:buClr>
                <a:schemeClr val="dk1"/>
              </a:buClr>
              <a:buSzPts val="1400"/>
              <a:buFont typeface="Arial"/>
              <a:buNone/>
              <a:defRPr sz="1400">
                <a:solidFill>
                  <a:schemeClr val="dk1"/>
                </a:solidFill>
              </a:defRPr>
            </a:lvl7pPr>
            <a:lvl8pPr indent="0" lvl="7" rtl="0">
              <a:spcBef>
                <a:spcPts val="0"/>
              </a:spcBef>
              <a:spcAft>
                <a:spcPts val="0"/>
              </a:spcAft>
              <a:buClr>
                <a:schemeClr val="dk1"/>
              </a:buClr>
              <a:buSzPts val="1400"/>
              <a:buFont typeface="Arial"/>
              <a:buNone/>
              <a:defRPr sz="1400">
                <a:solidFill>
                  <a:schemeClr val="dk1"/>
                </a:solidFill>
              </a:defRPr>
            </a:lvl8pPr>
            <a:lvl9pPr indent="0" lvl="8" rtl="0">
              <a:spcBef>
                <a:spcPts val="0"/>
              </a:spcBef>
              <a:spcAft>
                <a:spcPts val="0"/>
              </a:spcAft>
              <a:buClr>
                <a:schemeClr val="dk1"/>
              </a:buClr>
              <a:buSzPts val="1400"/>
              <a:buFont typeface="Arial"/>
              <a:buNone/>
              <a:defRPr sz="1400">
                <a:solidFill>
                  <a:schemeClr val="dk1"/>
                </a:solidFill>
              </a:defRPr>
            </a:lvl9pPr>
          </a:lstStyle>
          <a:p/>
        </p:txBody>
      </p:sp>
      <p:sp>
        <p:nvSpPr>
          <p:cNvPr id="63" name="Google Shape;63;p16"/>
          <p:cNvSpPr txBox="1"/>
          <p:nvPr>
            <p:ph idx="1" type="body"/>
          </p:nvPr>
        </p:nvSpPr>
        <p:spPr>
          <a:xfrm>
            <a:off x="822959" y="1384300"/>
            <a:ext cx="7543800" cy="3017400"/>
          </a:xfrm>
          <a:prstGeom prst="rect">
            <a:avLst/>
          </a:prstGeom>
          <a:noFill/>
          <a:ln>
            <a:noFill/>
          </a:ln>
        </p:spPr>
        <p:txBody>
          <a:bodyPr anchorCtr="0" anchor="t" bIns="68575" lIns="68575" spcFirstLastPara="1" rIns="68575" wrap="square" tIns="68575"/>
          <a:lstStyle>
            <a:lvl1pPr indent="-323850" lvl="0" marL="457200" marR="0" rtl="0" algn="l">
              <a:lnSpc>
                <a:spcPct val="90000"/>
              </a:lnSpc>
              <a:spcBef>
                <a:spcPts val="900"/>
              </a:spcBef>
              <a:spcAft>
                <a:spcPts val="0"/>
              </a:spcAft>
              <a:buClr>
                <a:schemeClr val="accent1"/>
              </a:buClr>
              <a:buSzPts val="1500"/>
              <a:buFont typeface="Calibri"/>
              <a:buChar char=" "/>
              <a:defRPr b="0" i="0" sz="1500" u="none" cap="none" strike="noStrike">
                <a:solidFill>
                  <a:srgbClr val="3F3F3F"/>
                </a:solidFill>
                <a:latin typeface="Calibri"/>
                <a:ea typeface="Calibri"/>
                <a:cs typeface="Calibri"/>
                <a:sym typeface="Calibri"/>
              </a:defRPr>
            </a:lvl1pPr>
            <a:lvl2pPr indent="-317500" lvl="1" marL="914400" marR="0" rtl="0" algn="l">
              <a:lnSpc>
                <a:spcPct val="90000"/>
              </a:lnSpc>
              <a:spcBef>
                <a:spcPts val="2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2pPr>
            <a:lvl3pPr indent="-298450" lvl="2" marL="1371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3pPr>
            <a:lvl4pPr indent="-298450" lvl="3" marL="18288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4pPr>
            <a:lvl5pPr indent="-298450" lvl="4" marL="22860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5pPr>
            <a:lvl6pPr indent="-298450" lvl="5" marL="27432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8pPr>
            <a:lvl9pPr indent="-298450" lvl="8" marL="4114800" marR="0" rtl="0" algn="l">
              <a:lnSpc>
                <a:spcPct val="90000"/>
              </a:lnSpc>
              <a:spcBef>
                <a:spcPts val="300"/>
              </a:spcBef>
              <a:spcAft>
                <a:spcPts val="300"/>
              </a:spcAft>
              <a:buClr>
                <a:schemeClr val="accent1"/>
              </a:buClr>
              <a:buSzPts val="1100"/>
              <a:buFont typeface="Calibri"/>
              <a:buChar char="◦"/>
              <a:defRPr b="0" i="0" sz="1100" u="none" cap="none" strike="noStrike">
                <a:solidFill>
                  <a:srgbClr val="3F3F3F"/>
                </a:solidFill>
                <a:latin typeface="Calibri"/>
                <a:ea typeface="Calibri"/>
                <a:cs typeface="Calibri"/>
                <a:sym typeface="Calibri"/>
              </a:defRPr>
            </a:lvl9pPr>
          </a:lstStyle>
          <a:p/>
        </p:txBody>
      </p:sp>
      <p:sp>
        <p:nvSpPr>
          <p:cNvPr id="64" name="Google Shape;64;p16"/>
          <p:cNvSpPr txBox="1"/>
          <p:nvPr>
            <p:ph idx="10" type="dt"/>
          </p:nvPr>
        </p:nvSpPr>
        <p:spPr>
          <a:xfrm>
            <a:off x="822959" y="4844839"/>
            <a:ext cx="18543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700"/>
              <a:buFont typeface="Calibri"/>
              <a:buNone/>
              <a:defRPr b="0" i="0" sz="700" u="none" cap="none" strike="noStrike">
                <a:solidFill>
                  <a:srgbClr val="FFFFF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65" name="Google Shape;65;p16"/>
          <p:cNvSpPr txBox="1"/>
          <p:nvPr>
            <p:ph idx="11" type="ftr"/>
          </p:nvPr>
        </p:nvSpPr>
        <p:spPr>
          <a:xfrm>
            <a:off x="2764639" y="4844839"/>
            <a:ext cx="3617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FFFFFF"/>
              </a:buClr>
              <a:buSzPts val="700"/>
              <a:buFont typeface="Calibri"/>
              <a:buNone/>
              <a:defRPr b="0" i="0" sz="700" u="none" cap="none" strike="noStrike">
                <a:solidFill>
                  <a:srgbClr val="FFFFFF"/>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66" name="Google Shape;66;p16"/>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7"/>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lstStyle>
            <a:lvl1pPr indent="-228600" lvl="0" marL="457200" marR="0" rtl="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70" name="Google Shape;70;p17"/>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8"/>
          <p:cNvSpPr txBox="1"/>
          <p:nvPr>
            <p:ph idx="1" type="body"/>
          </p:nvPr>
        </p:nvSpPr>
        <p:spPr>
          <a:xfrm>
            <a:off x="311700" y="1152475"/>
            <a:ext cx="3999900" cy="3416400"/>
          </a:xfrm>
          <a:prstGeom prst="rect">
            <a:avLst/>
          </a:prstGeom>
          <a:noFill/>
          <a:ln>
            <a:noFill/>
          </a:ln>
        </p:spPr>
        <p:txBody>
          <a:bodyPr anchorCtr="0" anchor="t" bIns="68575" lIns="68575" spcFirstLastPara="1" rIns="68575" wrap="square" tIns="68575"/>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p:txBody>
      </p:sp>
      <p:sp>
        <p:nvSpPr>
          <p:cNvPr id="74" name="Google Shape;74;p18"/>
          <p:cNvSpPr txBox="1"/>
          <p:nvPr>
            <p:ph idx="2" type="body"/>
          </p:nvPr>
        </p:nvSpPr>
        <p:spPr>
          <a:xfrm>
            <a:off x="4832400" y="1152475"/>
            <a:ext cx="3999900" cy="3416400"/>
          </a:xfrm>
          <a:prstGeom prst="rect">
            <a:avLst/>
          </a:prstGeom>
          <a:noFill/>
          <a:ln>
            <a:noFill/>
          </a:ln>
        </p:spPr>
        <p:txBody>
          <a:bodyPr anchorCtr="0" anchor="t" bIns="68575" lIns="68575" spcFirstLastPara="1" rIns="68575" wrap="square" tIns="68575"/>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p:txBody>
      </p:sp>
      <p:sp>
        <p:nvSpPr>
          <p:cNvPr id="75" name="Google Shape;75;p18"/>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a:noFill/>
          <a:ln>
            <a:noFill/>
          </a:ln>
        </p:spPr>
        <p:txBody>
          <a:bodyPr anchorCtr="0" anchor="b" bIns="68575" lIns="68575" spcFirstLastPara="1" rIns="68575" wrap="square" tIns="68575"/>
          <a:lstStyle>
            <a:lvl1pPr indent="0" lvl="0" mar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400"/>
              <a:buFont typeface="Arial"/>
              <a:buNone/>
              <a:defRPr sz="2400">
                <a:solidFill>
                  <a:schemeClr val="dk1"/>
                </a:solidFill>
              </a:defRPr>
            </a:lvl2pPr>
            <a:lvl3pPr indent="0" lvl="2" rtl="0">
              <a:spcBef>
                <a:spcPts val="0"/>
              </a:spcBef>
              <a:spcAft>
                <a:spcPts val="0"/>
              </a:spcAft>
              <a:buClr>
                <a:schemeClr val="dk1"/>
              </a:buClr>
              <a:buSzPts val="2400"/>
              <a:buFont typeface="Arial"/>
              <a:buNone/>
              <a:defRPr sz="2400">
                <a:solidFill>
                  <a:schemeClr val="dk1"/>
                </a:solidFill>
              </a:defRPr>
            </a:lvl3pPr>
            <a:lvl4pPr indent="0" lvl="3" rtl="0">
              <a:spcBef>
                <a:spcPts val="0"/>
              </a:spcBef>
              <a:spcAft>
                <a:spcPts val="0"/>
              </a:spcAft>
              <a:buClr>
                <a:schemeClr val="dk1"/>
              </a:buClr>
              <a:buSzPts val="2400"/>
              <a:buFont typeface="Arial"/>
              <a:buNone/>
              <a:defRPr sz="2400">
                <a:solidFill>
                  <a:schemeClr val="dk1"/>
                </a:solidFill>
              </a:defRPr>
            </a:lvl4pPr>
            <a:lvl5pPr indent="0" lvl="4" rtl="0">
              <a:spcBef>
                <a:spcPts val="0"/>
              </a:spcBef>
              <a:spcAft>
                <a:spcPts val="0"/>
              </a:spcAft>
              <a:buClr>
                <a:schemeClr val="dk1"/>
              </a:buClr>
              <a:buSzPts val="2400"/>
              <a:buFont typeface="Arial"/>
              <a:buNone/>
              <a:defRPr sz="2400">
                <a:solidFill>
                  <a:schemeClr val="dk1"/>
                </a:solidFill>
              </a:defRPr>
            </a:lvl5pPr>
            <a:lvl6pPr indent="0" lvl="5" rtl="0">
              <a:spcBef>
                <a:spcPts val="0"/>
              </a:spcBef>
              <a:spcAft>
                <a:spcPts val="0"/>
              </a:spcAft>
              <a:buClr>
                <a:schemeClr val="dk1"/>
              </a:buClr>
              <a:buSzPts val="2400"/>
              <a:buFont typeface="Arial"/>
              <a:buNone/>
              <a:defRPr sz="2400">
                <a:solidFill>
                  <a:schemeClr val="dk1"/>
                </a:solidFill>
              </a:defRPr>
            </a:lvl6pPr>
            <a:lvl7pPr indent="0" lvl="6" rtl="0">
              <a:spcBef>
                <a:spcPts val="0"/>
              </a:spcBef>
              <a:spcAft>
                <a:spcPts val="0"/>
              </a:spcAft>
              <a:buClr>
                <a:schemeClr val="dk1"/>
              </a:buClr>
              <a:buSzPts val="2400"/>
              <a:buFont typeface="Arial"/>
              <a:buNone/>
              <a:defRPr sz="2400">
                <a:solidFill>
                  <a:schemeClr val="dk1"/>
                </a:solidFill>
              </a:defRPr>
            </a:lvl7pPr>
            <a:lvl8pPr indent="0" lvl="7" rtl="0">
              <a:spcBef>
                <a:spcPts val="0"/>
              </a:spcBef>
              <a:spcAft>
                <a:spcPts val="0"/>
              </a:spcAft>
              <a:buClr>
                <a:schemeClr val="dk1"/>
              </a:buClr>
              <a:buSzPts val="2400"/>
              <a:buFont typeface="Arial"/>
              <a:buNone/>
              <a:defRPr sz="2400">
                <a:solidFill>
                  <a:schemeClr val="dk1"/>
                </a:solidFill>
              </a:defRPr>
            </a:lvl8pPr>
            <a:lvl9pPr indent="0" lvl="8" rtl="0">
              <a:spcBef>
                <a:spcPts val="0"/>
              </a:spcBef>
              <a:spcAft>
                <a:spcPts val="0"/>
              </a:spcAft>
              <a:buClr>
                <a:schemeClr val="dk1"/>
              </a:buClr>
              <a:buSzPts val="2400"/>
              <a:buFont typeface="Arial"/>
              <a:buNone/>
              <a:defRPr sz="2400">
                <a:solidFill>
                  <a:schemeClr val="dk1"/>
                </a:solidFill>
              </a:defRPr>
            </a:lvl9pPr>
          </a:lstStyle>
          <a:p/>
        </p:txBody>
      </p:sp>
      <p:sp>
        <p:nvSpPr>
          <p:cNvPr id="78" name="Google Shape;78;p19"/>
          <p:cNvSpPr txBox="1"/>
          <p:nvPr>
            <p:ph idx="1" type="body"/>
          </p:nvPr>
        </p:nvSpPr>
        <p:spPr>
          <a:xfrm>
            <a:off x="311700" y="1389600"/>
            <a:ext cx="2808000" cy="3179400"/>
          </a:xfrm>
          <a:prstGeom prst="rect">
            <a:avLst/>
          </a:prstGeom>
          <a:noFill/>
          <a:ln>
            <a:noFill/>
          </a:ln>
        </p:spPr>
        <p:txBody>
          <a:bodyPr anchorCtr="0" anchor="t" bIns="68575" lIns="68575" spcFirstLastPara="1" rIns="68575" wrap="square" tIns="68575"/>
          <a:lstStyle>
            <a:lvl1pPr indent="-228600" lvl="0" marL="457200" marR="0" rtl="0" algn="l">
              <a:lnSpc>
                <a:spcPct val="115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p:txBody>
      </p:sp>
      <p:sp>
        <p:nvSpPr>
          <p:cNvPr id="79" name="Google Shape;79;p19"/>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80" name="Shape 80"/>
        <p:cNvGrpSpPr/>
        <p:nvPr/>
      </p:nvGrpSpPr>
      <p:grpSpPr>
        <a:xfrm>
          <a:off x="0" y="0"/>
          <a:ext cx="0" cy="0"/>
          <a:chOff x="0" y="0"/>
          <a:chExt cx="0" cy="0"/>
        </a:xfrm>
      </p:grpSpPr>
      <p:sp>
        <p:nvSpPr>
          <p:cNvPr id="81" name="Google Shape;81;p20"/>
          <p:cNvSpPr txBox="1"/>
          <p:nvPr>
            <p:ph type="title"/>
          </p:nvPr>
        </p:nvSpPr>
        <p:spPr>
          <a:xfrm>
            <a:off x="490250" y="450150"/>
            <a:ext cx="6367800" cy="40908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4800"/>
              <a:buFont typeface="Arial"/>
              <a:buNone/>
              <a:defRPr sz="4800">
                <a:solidFill>
                  <a:schemeClr val="dk1"/>
                </a:solidFill>
              </a:defRPr>
            </a:lvl2pPr>
            <a:lvl3pPr indent="0" lvl="2" rtl="0">
              <a:spcBef>
                <a:spcPts val="0"/>
              </a:spcBef>
              <a:spcAft>
                <a:spcPts val="0"/>
              </a:spcAft>
              <a:buClr>
                <a:schemeClr val="dk1"/>
              </a:buClr>
              <a:buSzPts val="4800"/>
              <a:buFont typeface="Arial"/>
              <a:buNone/>
              <a:defRPr sz="4800">
                <a:solidFill>
                  <a:schemeClr val="dk1"/>
                </a:solidFill>
              </a:defRPr>
            </a:lvl3pPr>
            <a:lvl4pPr indent="0" lvl="3" rtl="0">
              <a:spcBef>
                <a:spcPts val="0"/>
              </a:spcBef>
              <a:spcAft>
                <a:spcPts val="0"/>
              </a:spcAft>
              <a:buClr>
                <a:schemeClr val="dk1"/>
              </a:buClr>
              <a:buSzPts val="4800"/>
              <a:buFont typeface="Arial"/>
              <a:buNone/>
              <a:defRPr sz="4800">
                <a:solidFill>
                  <a:schemeClr val="dk1"/>
                </a:solidFill>
              </a:defRPr>
            </a:lvl4pPr>
            <a:lvl5pPr indent="0" lvl="4" rtl="0">
              <a:spcBef>
                <a:spcPts val="0"/>
              </a:spcBef>
              <a:spcAft>
                <a:spcPts val="0"/>
              </a:spcAft>
              <a:buClr>
                <a:schemeClr val="dk1"/>
              </a:buClr>
              <a:buSzPts val="4800"/>
              <a:buFont typeface="Arial"/>
              <a:buNone/>
              <a:defRPr sz="4800">
                <a:solidFill>
                  <a:schemeClr val="dk1"/>
                </a:solidFill>
              </a:defRPr>
            </a:lvl5pPr>
            <a:lvl6pPr indent="0" lvl="5" rtl="0">
              <a:spcBef>
                <a:spcPts val="0"/>
              </a:spcBef>
              <a:spcAft>
                <a:spcPts val="0"/>
              </a:spcAft>
              <a:buClr>
                <a:schemeClr val="dk1"/>
              </a:buClr>
              <a:buSzPts val="4800"/>
              <a:buFont typeface="Arial"/>
              <a:buNone/>
              <a:defRPr sz="4800">
                <a:solidFill>
                  <a:schemeClr val="dk1"/>
                </a:solidFill>
              </a:defRPr>
            </a:lvl6pPr>
            <a:lvl7pPr indent="0" lvl="6" rtl="0">
              <a:spcBef>
                <a:spcPts val="0"/>
              </a:spcBef>
              <a:spcAft>
                <a:spcPts val="0"/>
              </a:spcAft>
              <a:buClr>
                <a:schemeClr val="dk1"/>
              </a:buClr>
              <a:buSzPts val="4800"/>
              <a:buFont typeface="Arial"/>
              <a:buNone/>
              <a:defRPr sz="4800">
                <a:solidFill>
                  <a:schemeClr val="dk1"/>
                </a:solidFill>
              </a:defRPr>
            </a:lvl7pPr>
            <a:lvl8pPr indent="0" lvl="7" rtl="0">
              <a:spcBef>
                <a:spcPts val="0"/>
              </a:spcBef>
              <a:spcAft>
                <a:spcPts val="0"/>
              </a:spcAft>
              <a:buClr>
                <a:schemeClr val="dk1"/>
              </a:buClr>
              <a:buSzPts val="4800"/>
              <a:buFont typeface="Arial"/>
              <a:buNone/>
              <a:defRPr sz="4800">
                <a:solidFill>
                  <a:schemeClr val="dk1"/>
                </a:solidFill>
              </a:defRPr>
            </a:lvl8pPr>
            <a:lvl9pPr indent="0" lvl="8" rtl="0">
              <a:spcBef>
                <a:spcPts val="0"/>
              </a:spcBef>
              <a:spcAft>
                <a:spcPts val="0"/>
              </a:spcAft>
              <a:buClr>
                <a:schemeClr val="dk1"/>
              </a:buClr>
              <a:buSzPts val="4800"/>
              <a:buFont typeface="Arial"/>
              <a:buNone/>
              <a:defRPr sz="4800">
                <a:solidFill>
                  <a:schemeClr val="dk1"/>
                </a:solidFill>
              </a:defRPr>
            </a:lvl9pPr>
          </a:lstStyle>
          <a:p/>
        </p:txBody>
      </p:sp>
      <p:sp>
        <p:nvSpPr>
          <p:cNvPr id="82" name="Google Shape;82;p20"/>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83" name="Shape 83"/>
        <p:cNvGrpSpPr/>
        <p:nvPr/>
      </p:nvGrpSpPr>
      <p:grpSpPr>
        <a:xfrm>
          <a:off x="0" y="0"/>
          <a:ext cx="0" cy="0"/>
          <a:chOff x="0" y="0"/>
          <a:chExt cx="0" cy="0"/>
        </a:xfrm>
      </p:grpSpPr>
      <p:sp>
        <p:nvSpPr>
          <p:cNvPr id="84" name="Google Shape;84;p21"/>
          <p:cNvSpPr/>
          <p:nvPr/>
        </p:nvSpPr>
        <p:spPr>
          <a:xfrm>
            <a:off x="4572000" y="-124"/>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 name="Google Shape;85;p21"/>
          <p:cNvSpPr txBox="1"/>
          <p:nvPr>
            <p:ph type="title"/>
          </p:nvPr>
        </p:nvSpPr>
        <p:spPr>
          <a:xfrm>
            <a:off x="265500" y="1233175"/>
            <a:ext cx="4045200" cy="1482300"/>
          </a:xfrm>
          <a:prstGeom prst="rect">
            <a:avLst/>
          </a:prstGeom>
          <a:noFill/>
          <a:ln>
            <a:noFill/>
          </a:ln>
        </p:spPr>
        <p:txBody>
          <a:bodyPr anchorCtr="0" anchor="b" bIns="68575" lIns="68575" spcFirstLastPara="1" rIns="68575" wrap="square" tIns="68575"/>
          <a:lstStyle>
            <a:lvl1pPr indent="0" lvl="0" mar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4200"/>
              <a:buFont typeface="Arial"/>
              <a:buNone/>
              <a:defRPr sz="4200">
                <a:solidFill>
                  <a:schemeClr val="dk1"/>
                </a:solidFill>
              </a:defRPr>
            </a:lvl2pPr>
            <a:lvl3pPr indent="0" lvl="2" rtl="0" algn="ctr">
              <a:spcBef>
                <a:spcPts val="0"/>
              </a:spcBef>
              <a:spcAft>
                <a:spcPts val="0"/>
              </a:spcAft>
              <a:buClr>
                <a:schemeClr val="dk1"/>
              </a:buClr>
              <a:buSzPts val="4200"/>
              <a:buFont typeface="Arial"/>
              <a:buNone/>
              <a:defRPr sz="4200">
                <a:solidFill>
                  <a:schemeClr val="dk1"/>
                </a:solidFill>
              </a:defRPr>
            </a:lvl3pPr>
            <a:lvl4pPr indent="0" lvl="3" rtl="0" algn="ctr">
              <a:spcBef>
                <a:spcPts val="0"/>
              </a:spcBef>
              <a:spcAft>
                <a:spcPts val="0"/>
              </a:spcAft>
              <a:buClr>
                <a:schemeClr val="dk1"/>
              </a:buClr>
              <a:buSzPts val="4200"/>
              <a:buFont typeface="Arial"/>
              <a:buNone/>
              <a:defRPr sz="4200">
                <a:solidFill>
                  <a:schemeClr val="dk1"/>
                </a:solidFill>
              </a:defRPr>
            </a:lvl4pPr>
            <a:lvl5pPr indent="0" lvl="4" rtl="0" algn="ctr">
              <a:spcBef>
                <a:spcPts val="0"/>
              </a:spcBef>
              <a:spcAft>
                <a:spcPts val="0"/>
              </a:spcAft>
              <a:buClr>
                <a:schemeClr val="dk1"/>
              </a:buClr>
              <a:buSzPts val="4200"/>
              <a:buFont typeface="Arial"/>
              <a:buNone/>
              <a:defRPr sz="4200">
                <a:solidFill>
                  <a:schemeClr val="dk1"/>
                </a:solidFill>
              </a:defRPr>
            </a:lvl5pPr>
            <a:lvl6pPr indent="0" lvl="5" rtl="0" algn="ctr">
              <a:spcBef>
                <a:spcPts val="0"/>
              </a:spcBef>
              <a:spcAft>
                <a:spcPts val="0"/>
              </a:spcAft>
              <a:buClr>
                <a:schemeClr val="dk1"/>
              </a:buClr>
              <a:buSzPts val="4200"/>
              <a:buFont typeface="Arial"/>
              <a:buNone/>
              <a:defRPr sz="4200">
                <a:solidFill>
                  <a:schemeClr val="dk1"/>
                </a:solidFill>
              </a:defRPr>
            </a:lvl6pPr>
            <a:lvl7pPr indent="0" lvl="6" rtl="0" algn="ctr">
              <a:spcBef>
                <a:spcPts val="0"/>
              </a:spcBef>
              <a:spcAft>
                <a:spcPts val="0"/>
              </a:spcAft>
              <a:buClr>
                <a:schemeClr val="dk1"/>
              </a:buClr>
              <a:buSzPts val="4200"/>
              <a:buFont typeface="Arial"/>
              <a:buNone/>
              <a:defRPr sz="4200">
                <a:solidFill>
                  <a:schemeClr val="dk1"/>
                </a:solidFill>
              </a:defRPr>
            </a:lvl7pPr>
            <a:lvl8pPr indent="0" lvl="7" rtl="0" algn="ctr">
              <a:spcBef>
                <a:spcPts val="0"/>
              </a:spcBef>
              <a:spcAft>
                <a:spcPts val="0"/>
              </a:spcAft>
              <a:buClr>
                <a:schemeClr val="dk1"/>
              </a:buClr>
              <a:buSzPts val="4200"/>
              <a:buFont typeface="Arial"/>
              <a:buNone/>
              <a:defRPr sz="4200">
                <a:solidFill>
                  <a:schemeClr val="dk1"/>
                </a:solidFill>
              </a:defRPr>
            </a:lvl8pPr>
            <a:lvl9pPr indent="0" lvl="8" rtl="0" algn="ctr">
              <a:spcBef>
                <a:spcPts val="0"/>
              </a:spcBef>
              <a:spcAft>
                <a:spcPts val="0"/>
              </a:spcAft>
              <a:buClr>
                <a:schemeClr val="dk1"/>
              </a:buClr>
              <a:buSzPts val="4200"/>
              <a:buFont typeface="Arial"/>
              <a:buNone/>
              <a:defRPr sz="4200">
                <a:solidFill>
                  <a:schemeClr val="dk1"/>
                </a:solidFill>
              </a:defRPr>
            </a:lvl9pPr>
          </a:lstStyle>
          <a:p/>
        </p:txBody>
      </p:sp>
      <p:sp>
        <p:nvSpPr>
          <p:cNvPr id="86" name="Google Shape;86;p21"/>
          <p:cNvSpPr txBox="1"/>
          <p:nvPr>
            <p:ph idx="1" type="subTitle"/>
          </p:nvPr>
        </p:nvSpPr>
        <p:spPr>
          <a:xfrm>
            <a:off x="265500" y="2803075"/>
            <a:ext cx="4045200" cy="1235100"/>
          </a:xfrm>
          <a:prstGeom prst="rect">
            <a:avLst/>
          </a:prstGeom>
          <a:noFill/>
          <a:ln>
            <a:noFill/>
          </a:ln>
        </p:spPr>
        <p:txBody>
          <a:bodyPr anchorCtr="0" anchor="t" bIns="68575" lIns="68575" spcFirstLastPara="1" rIns="68575" wrap="square" tIns="68575"/>
          <a:lstStyle>
            <a:lvl1pPr indent="0" lvl="0"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87" name="Google Shape;87;p21"/>
          <p:cNvSpPr txBox="1"/>
          <p:nvPr>
            <p:ph idx="2" type="body"/>
          </p:nvPr>
        </p:nvSpPr>
        <p:spPr>
          <a:xfrm>
            <a:off x="4939500" y="724075"/>
            <a:ext cx="3837000" cy="3695100"/>
          </a:xfrm>
          <a:prstGeom prst="rect">
            <a:avLst/>
          </a:prstGeom>
          <a:noFill/>
          <a:ln>
            <a:noFill/>
          </a:ln>
        </p:spPr>
        <p:txBody>
          <a:bodyPr anchorCtr="0" anchor="ctr" bIns="68575" lIns="68575" spcFirstLastPara="1" rIns="68575" wrap="square" tIns="68575"/>
          <a:lstStyle>
            <a:lvl1pPr indent="-228600" lvl="0" marL="457200" marR="0" rtl="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88" name="Google Shape;88;p21"/>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89" name="Shape 89"/>
        <p:cNvGrpSpPr/>
        <p:nvPr/>
      </p:nvGrpSpPr>
      <p:grpSpPr>
        <a:xfrm>
          <a:off x="0" y="0"/>
          <a:ext cx="0" cy="0"/>
          <a:chOff x="0" y="0"/>
          <a:chExt cx="0" cy="0"/>
        </a:xfrm>
      </p:grpSpPr>
      <p:sp>
        <p:nvSpPr>
          <p:cNvPr id="90" name="Google Shape;90;p22"/>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1" name="Google Shape;91;p22"/>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92" name="Shape 92"/>
        <p:cNvGrpSpPr/>
        <p:nvPr/>
      </p:nvGrpSpPr>
      <p:grpSpPr>
        <a:xfrm>
          <a:off x="0" y="0"/>
          <a:ext cx="0" cy="0"/>
          <a:chOff x="0" y="0"/>
          <a:chExt cx="0" cy="0"/>
        </a:xfrm>
      </p:grpSpPr>
      <p:sp>
        <p:nvSpPr>
          <p:cNvPr id="93" name="Google Shape;93;p23"/>
          <p:cNvSpPr txBox="1"/>
          <p:nvPr>
            <p:ph type="title"/>
          </p:nvPr>
        </p:nvSpPr>
        <p:spPr>
          <a:xfrm>
            <a:off x="311700" y="1106125"/>
            <a:ext cx="8520600" cy="1963500"/>
          </a:xfrm>
          <a:prstGeom prst="rect">
            <a:avLst/>
          </a:prstGeom>
          <a:noFill/>
          <a:ln>
            <a:noFill/>
          </a:ln>
        </p:spPr>
        <p:txBody>
          <a:bodyPr anchorCtr="0" anchor="b" bIns="68575" lIns="68575" spcFirstLastPara="1" rIns="68575" wrap="square" tIns="68575"/>
          <a:lstStyle>
            <a:lvl1pPr indent="0" lvl="0" mar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2000"/>
              <a:buFont typeface="Arial"/>
              <a:buNone/>
              <a:defRPr sz="12000">
                <a:solidFill>
                  <a:schemeClr val="dk1"/>
                </a:solidFill>
              </a:defRPr>
            </a:lvl2pPr>
            <a:lvl3pPr indent="0" lvl="2" rtl="0" algn="ctr">
              <a:spcBef>
                <a:spcPts val="0"/>
              </a:spcBef>
              <a:spcAft>
                <a:spcPts val="0"/>
              </a:spcAft>
              <a:buClr>
                <a:schemeClr val="dk1"/>
              </a:buClr>
              <a:buSzPts val="12000"/>
              <a:buFont typeface="Arial"/>
              <a:buNone/>
              <a:defRPr sz="12000">
                <a:solidFill>
                  <a:schemeClr val="dk1"/>
                </a:solidFill>
              </a:defRPr>
            </a:lvl3pPr>
            <a:lvl4pPr indent="0" lvl="3" rtl="0" algn="ctr">
              <a:spcBef>
                <a:spcPts val="0"/>
              </a:spcBef>
              <a:spcAft>
                <a:spcPts val="0"/>
              </a:spcAft>
              <a:buClr>
                <a:schemeClr val="dk1"/>
              </a:buClr>
              <a:buSzPts val="12000"/>
              <a:buFont typeface="Arial"/>
              <a:buNone/>
              <a:defRPr sz="12000">
                <a:solidFill>
                  <a:schemeClr val="dk1"/>
                </a:solidFill>
              </a:defRPr>
            </a:lvl4pPr>
            <a:lvl5pPr indent="0" lvl="4" rtl="0" algn="ctr">
              <a:spcBef>
                <a:spcPts val="0"/>
              </a:spcBef>
              <a:spcAft>
                <a:spcPts val="0"/>
              </a:spcAft>
              <a:buClr>
                <a:schemeClr val="dk1"/>
              </a:buClr>
              <a:buSzPts val="12000"/>
              <a:buFont typeface="Arial"/>
              <a:buNone/>
              <a:defRPr sz="12000">
                <a:solidFill>
                  <a:schemeClr val="dk1"/>
                </a:solidFill>
              </a:defRPr>
            </a:lvl5pPr>
            <a:lvl6pPr indent="0" lvl="5" rtl="0" algn="ctr">
              <a:spcBef>
                <a:spcPts val="0"/>
              </a:spcBef>
              <a:spcAft>
                <a:spcPts val="0"/>
              </a:spcAft>
              <a:buClr>
                <a:schemeClr val="dk1"/>
              </a:buClr>
              <a:buSzPts val="12000"/>
              <a:buFont typeface="Arial"/>
              <a:buNone/>
              <a:defRPr sz="12000">
                <a:solidFill>
                  <a:schemeClr val="dk1"/>
                </a:solidFill>
              </a:defRPr>
            </a:lvl6pPr>
            <a:lvl7pPr indent="0" lvl="6" rtl="0" algn="ctr">
              <a:spcBef>
                <a:spcPts val="0"/>
              </a:spcBef>
              <a:spcAft>
                <a:spcPts val="0"/>
              </a:spcAft>
              <a:buClr>
                <a:schemeClr val="dk1"/>
              </a:buClr>
              <a:buSzPts val="12000"/>
              <a:buFont typeface="Arial"/>
              <a:buNone/>
              <a:defRPr sz="12000">
                <a:solidFill>
                  <a:schemeClr val="dk1"/>
                </a:solidFill>
              </a:defRPr>
            </a:lvl7pPr>
            <a:lvl8pPr indent="0" lvl="7" rtl="0" algn="ctr">
              <a:spcBef>
                <a:spcPts val="0"/>
              </a:spcBef>
              <a:spcAft>
                <a:spcPts val="0"/>
              </a:spcAft>
              <a:buClr>
                <a:schemeClr val="dk1"/>
              </a:buClr>
              <a:buSzPts val="12000"/>
              <a:buFont typeface="Arial"/>
              <a:buNone/>
              <a:defRPr sz="12000">
                <a:solidFill>
                  <a:schemeClr val="dk1"/>
                </a:solidFill>
              </a:defRPr>
            </a:lvl8pPr>
            <a:lvl9pPr indent="0" lvl="8" rtl="0" algn="ctr">
              <a:spcBef>
                <a:spcPts val="0"/>
              </a:spcBef>
              <a:spcAft>
                <a:spcPts val="0"/>
              </a:spcAft>
              <a:buClr>
                <a:schemeClr val="dk1"/>
              </a:buClr>
              <a:buSzPts val="12000"/>
              <a:buFont typeface="Arial"/>
              <a:buNone/>
              <a:defRPr sz="12000">
                <a:solidFill>
                  <a:schemeClr val="dk1"/>
                </a:solidFill>
              </a:defRPr>
            </a:lvl9pPr>
          </a:lstStyle>
          <a:p/>
        </p:txBody>
      </p:sp>
      <p:sp>
        <p:nvSpPr>
          <p:cNvPr id="94" name="Google Shape;94;p23"/>
          <p:cNvSpPr txBox="1"/>
          <p:nvPr>
            <p:ph idx="1" type="body"/>
          </p:nvPr>
        </p:nvSpPr>
        <p:spPr>
          <a:xfrm>
            <a:off x="311700" y="3152225"/>
            <a:ext cx="8520600" cy="1300800"/>
          </a:xfrm>
          <a:prstGeom prst="rect">
            <a:avLst/>
          </a:prstGeom>
          <a:noFill/>
          <a:ln>
            <a:noFill/>
          </a:ln>
        </p:spPr>
        <p:txBody>
          <a:bodyPr anchorCtr="0" anchor="t" bIns="68575" lIns="68575" spcFirstLastPara="1" rIns="68575" wrap="square" tIns="68575"/>
          <a:lstStyle>
            <a:lvl1pPr indent="-228600" lvl="0" marL="457200" marR="0" rtl="0" algn="ctr">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5" name="Google Shape;95;p23"/>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 Footer">
  <p:cSld name="One Column — Footer">
    <p:bg>
      <p:bgPr>
        <a:solidFill>
          <a:schemeClr val="lt1"/>
        </a:solidFill>
      </p:bgPr>
    </p:bg>
    <p:spTree>
      <p:nvGrpSpPr>
        <p:cNvPr id="96" name="Shape 96"/>
        <p:cNvGrpSpPr/>
        <p:nvPr/>
      </p:nvGrpSpPr>
      <p:grpSpPr>
        <a:xfrm>
          <a:off x="0" y="0"/>
          <a:ext cx="0" cy="0"/>
          <a:chOff x="0" y="0"/>
          <a:chExt cx="0" cy="0"/>
        </a:xfrm>
      </p:grpSpPr>
      <p:sp>
        <p:nvSpPr>
          <p:cNvPr id="97" name="Google Shape;97;p24"/>
          <p:cNvSpPr txBox="1"/>
          <p:nvPr>
            <p:ph type="title"/>
          </p:nvPr>
        </p:nvSpPr>
        <p:spPr>
          <a:xfrm>
            <a:off x="493776" y="311662"/>
            <a:ext cx="8165700" cy="3174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1400"/>
              <a:buFont typeface="Arial"/>
              <a:buNone/>
              <a:defRPr b="0" i="0" sz="1400" u="none" cap="none" strike="noStrike">
                <a:solidFill>
                  <a:srgbClr val="123E57"/>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98" name="Google Shape;98;p24"/>
          <p:cNvSpPr txBox="1"/>
          <p:nvPr/>
        </p:nvSpPr>
        <p:spPr>
          <a:xfrm>
            <a:off x="8647117" y="4934467"/>
            <a:ext cx="308100" cy="137100"/>
          </a:xfrm>
          <a:prstGeom prst="rect">
            <a:avLst/>
          </a:prstGeom>
          <a:noFill/>
          <a:ln>
            <a:noFill/>
          </a:ln>
        </p:spPr>
        <p:txBody>
          <a:bodyPr anchorCtr="0" anchor="t" bIns="0" lIns="0" spcFirstLastPara="1" rIns="0" wrap="square" tIns="0">
            <a:noAutofit/>
          </a:bodyPr>
          <a:lstStyle/>
          <a:p>
            <a:pPr indent="0" lvl="0" marL="0" marR="0" rtl="0" algn="r">
              <a:lnSpc>
                <a:spcPct val="101000"/>
              </a:lnSpc>
              <a:spcBef>
                <a:spcPts val="0"/>
              </a:spcBef>
              <a:spcAft>
                <a:spcPts val="0"/>
              </a:spcAft>
              <a:buClr>
                <a:srgbClr val="7F7F7F"/>
              </a:buClr>
              <a:buSzPts val="600"/>
              <a:buFont typeface="Arial"/>
              <a:buNone/>
            </a:pPr>
            <a:r>
              <a:rPr b="1" i="0" lang="en" sz="600" u="none" cap="none" strike="noStrike">
                <a:solidFill>
                  <a:srgbClr val="7F7F7F"/>
                </a:solidFill>
                <a:latin typeface="Arial"/>
                <a:ea typeface="Arial"/>
                <a:cs typeface="Arial"/>
                <a:sym typeface="Arial"/>
              </a:rPr>
              <a:t> </a:t>
            </a:r>
            <a:fld id="{00000000-1234-1234-1234-123412341234}" type="slidenum">
              <a:rPr b="1" i="0" lang="en" sz="600" u="none" cap="none" strike="noStrike">
                <a:solidFill>
                  <a:srgbClr val="7F7F7F"/>
                </a:solidFill>
                <a:latin typeface="Arial"/>
                <a:ea typeface="Arial"/>
                <a:cs typeface="Arial"/>
                <a:sym typeface="Arial"/>
              </a:rPr>
              <a:t>‹#›</a:t>
            </a:fld>
            <a:endParaRPr b="1" i="0" sz="600" u="none" cap="none" strike="noStrike">
              <a:solidFill>
                <a:srgbClr val="7F7F7F"/>
              </a:solidFill>
              <a:latin typeface="Arial"/>
              <a:ea typeface="Arial"/>
              <a:cs typeface="Arial"/>
              <a:sym typeface="Arial"/>
            </a:endParaRPr>
          </a:p>
        </p:txBody>
      </p:sp>
      <p:pic>
        <p:nvPicPr>
          <p:cNvPr descr="NCI-Logo-Gray-Knock-NEW.png" id="99" name="Google Shape;99;p24"/>
          <p:cNvPicPr preferRelativeResize="0"/>
          <p:nvPr/>
        </p:nvPicPr>
        <p:blipFill rotWithShape="1">
          <a:blip r:embed="rId2">
            <a:alphaModFix/>
          </a:blip>
          <a:srcRect b="0" l="0" r="0" t="0"/>
          <a:stretch/>
        </p:blipFill>
        <p:spPr>
          <a:xfrm>
            <a:off x="228601" y="4934467"/>
            <a:ext cx="1915690" cy="137147"/>
          </a:xfrm>
          <a:prstGeom prst="rect">
            <a:avLst/>
          </a:prstGeom>
          <a:noFill/>
          <a:ln>
            <a:noFill/>
          </a:ln>
        </p:spPr>
      </p:pic>
      <p:sp>
        <p:nvSpPr>
          <p:cNvPr id="100" name="Google Shape;100;p24"/>
          <p:cNvSpPr txBox="1"/>
          <p:nvPr>
            <p:ph idx="1" type="body"/>
          </p:nvPr>
        </p:nvSpPr>
        <p:spPr>
          <a:xfrm>
            <a:off x="481521" y="1069975"/>
            <a:ext cx="8165700" cy="3600600"/>
          </a:xfrm>
          <a:prstGeom prst="rect">
            <a:avLst/>
          </a:prstGeom>
          <a:noFill/>
          <a:ln>
            <a:noFill/>
          </a:ln>
        </p:spPr>
        <p:txBody>
          <a:bodyPr anchorCtr="0" anchor="t" bIns="68575" lIns="68575" spcFirstLastPara="1" rIns="68575" wrap="square" tIns="68575"/>
          <a:lstStyle>
            <a:lvl1pPr indent="-228600" lvl="0" marL="457200" marR="0" rtl="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5"/>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3" name="Google Shape;103;p25"/>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4" name="Google Shape;104;p25"/>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107" name="Google Shape;107;p26"/>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8" name="Google Shape;108;p26"/>
          <p:cNvSpPr txBox="1"/>
          <p:nvPr>
            <p:ph idx="11" type="ftr"/>
          </p:nvPr>
        </p:nvSpPr>
        <p:spPr>
          <a:xfrm>
            <a:off x="3028950" y="4767263"/>
            <a:ext cx="3086100" cy="273900"/>
          </a:xfrm>
          <a:prstGeom prst="rect">
            <a:avLst/>
          </a:prstGeom>
          <a:noFill/>
          <a:ln>
            <a:noFill/>
          </a:ln>
        </p:spPr>
        <p:txBody>
          <a:bodyPr anchorCtr="0" anchor="t" bIns="68575" lIns="68575" spcFirstLastPara="1" rIns="68575" wrap="square" tIns="68575"/>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9" name="Google Shape;109;p26"/>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 Footer">
  <p:cSld name="One Column — Footer">
    <p:bg>
      <p:bgPr>
        <a:solidFill>
          <a:schemeClr val="lt1"/>
        </a:solidFill>
      </p:bgPr>
    </p:bg>
    <p:spTree>
      <p:nvGrpSpPr>
        <p:cNvPr id="116" name="Shape 116"/>
        <p:cNvGrpSpPr/>
        <p:nvPr/>
      </p:nvGrpSpPr>
      <p:grpSpPr>
        <a:xfrm>
          <a:off x="0" y="0"/>
          <a:ext cx="0" cy="0"/>
          <a:chOff x="0" y="0"/>
          <a:chExt cx="0" cy="0"/>
        </a:xfrm>
      </p:grpSpPr>
      <p:sp>
        <p:nvSpPr>
          <p:cNvPr id="117" name="Google Shape;117;p28"/>
          <p:cNvSpPr txBox="1"/>
          <p:nvPr>
            <p:ph type="title"/>
          </p:nvPr>
        </p:nvSpPr>
        <p:spPr>
          <a:xfrm>
            <a:off x="493776" y="311662"/>
            <a:ext cx="8165700" cy="3174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rgbClr val="123E57"/>
              </a:buClr>
              <a:buSzPts val="1400"/>
              <a:buFont typeface="Calibri"/>
              <a:buNone/>
              <a:defRPr b="0" i="0" sz="1400" u="none" cap="none" strike="noStrike">
                <a:solidFill>
                  <a:srgbClr val="123E57"/>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18" name="Google Shape;118;p28"/>
          <p:cNvSpPr txBox="1"/>
          <p:nvPr/>
        </p:nvSpPr>
        <p:spPr>
          <a:xfrm>
            <a:off x="8647117" y="4934467"/>
            <a:ext cx="308100" cy="137100"/>
          </a:xfrm>
          <a:prstGeom prst="rect">
            <a:avLst/>
          </a:prstGeom>
          <a:noFill/>
          <a:ln>
            <a:noFill/>
          </a:ln>
        </p:spPr>
        <p:txBody>
          <a:bodyPr anchorCtr="0" anchor="t" bIns="0" lIns="0" spcFirstLastPara="1" rIns="0" wrap="square" tIns="0">
            <a:noAutofit/>
          </a:bodyPr>
          <a:lstStyle/>
          <a:p>
            <a:pPr indent="0" lvl="0" marL="0" marR="0" rtl="0" algn="r">
              <a:lnSpc>
                <a:spcPct val="101000"/>
              </a:lnSpc>
              <a:spcBef>
                <a:spcPts val="0"/>
              </a:spcBef>
              <a:spcAft>
                <a:spcPts val="0"/>
              </a:spcAft>
              <a:buClr>
                <a:srgbClr val="7F7F7F"/>
              </a:buClr>
              <a:buSzPts val="600"/>
              <a:buFont typeface="Calibri"/>
              <a:buNone/>
            </a:pPr>
            <a:r>
              <a:rPr b="1" i="0" lang="en" sz="600" u="none" cap="none" strike="noStrike">
                <a:solidFill>
                  <a:srgbClr val="7F7F7F"/>
                </a:solidFill>
                <a:latin typeface="Calibri"/>
                <a:ea typeface="Calibri"/>
                <a:cs typeface="Calibri"/>
                <a:sym typeface="Calibri"/>
              </a:rPr>
              <a:t> </a:t>
            </a:r>
            <a:fld id="{00000000-1234-1234-1234-123412341234}" type="slidenum">
              <a:rPr b="1" i="0" lang="en" sz="600" u="none" cap="none" strike="noStrike">
                <a:solidFill>
                  <a:srgbClr val="7F7F7F"/>
                </a:solidFill>
                <a:latin typeface="Calibri"/>
                <a:ea typeface="Calibri"/>
                <a:cs typeface="Calibri"/>
                <a:sym typeface="Calibri"/>
              </a:rPr>
              <a:t>‹#›</a:t>
            </a:fld>
            <a:endParaRPr b="1" i="0" sz="600" u="none" cap="none" strike="noStrike">
              <a:solidFill>
                <a:srgbClr val="7F7F7F"/>
              </a:solidFill>
              <a:latin typeface="Calibri"/>
              <a:ea typeface="Calibri"/>
              <a:cs typeface="Calibri"/>
              <a:sym typeface="Calibri"/>
            </a:endParaRPr>
          </a:p>
        </p:txBody>
      </p:sp>
      <p:pic>
        <p:nvPicPr>
          <p:cNvPr descr="NCI-Logo-Gray-Knock-NEW.png" id="119" name="Google Shape;119;p28"/>
          <p:cNvPicPr preferRelativeResize="0"/>
          <p:nvPr/>
        </p:nvPicPr>
        <p:blipFill rotWithShape="1">
          <a:blip r:embed="rId2">
            <a:alphaModFix/>
          </a:blip>
          <a:srcRect b="0" l="0" r="0" t="0"/>
          <a:stretch/>
        </p:blipFill>
        <p:spPr>
          <a:xfrm>
            <a:off x="228601" y="4934467"/>
            <a:ext cx="1915690" cy="137147"/>
          </a:xfrm>
          <a:prstGeom prst="rect">
            <a:avLst/>
          </a:prstGeom>
          <a:noFill/>
          <a:ln>
            <a:noFill/>
          </a:ln>
        </p:spPr>
      </p:pic>
      <p:sp>
        <p:nvSpPr>
          <p:cNvPr id="120" name="Google Shape;120;p28"/>
          <p:cNvSpPr txBox="1"/>
          <p:nvPr>
            <p:ph idx="1" type="body"/>
          </p:nvPr>
        </p:nvSpPr>
        <p:spPr>
          <a:xfrm>
            <a:off x="481521" y="1069975"/>
            <a:ext cx="8165700" cy="36006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1" name="Shape 121"/>
        <p:cNvGrpSpPr/>
        <p:nvPr/>
      </p:nvGrpSpPr>
      <p:grpSpPr>
        <a:xfrm>
          <a:off x="0" y="0"/>
          <a:ext cx="0" cy="0"/>
          <a:chOff x="0" y="0"/>
          <a:chExt cx="0" cy="0"/>
        </a:xfrm>
      </p:grpSpPr>
      <p:sp>
        <p:nvSpPr>
          <p:cNvPr id="122" name="Google Shape;122;p2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3" name="Google Shape;123;p2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4" name="Google Shape;124;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5" name="Shape 125"/>
        <p:cNvGrpSpPr/>
        <p:nvPr/>
      </p:nvGrpSpPr>
      <p:grpSpPr>
        <a:xfrm>
          <a:off x="0" y="0"/>
          <a:ext cx="0" cy="0"/>
          <a:chOff x="0" y="0"/>
          <a:chExt cx="0" cy="0"/>
        </a:xfrm>
      </p:grpSpPr>
      <p:sp>
        <p:nvSpPr>
          <p:cNvPr id="126" name="Google Shape;126;p30"/>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27" name="Google Shape;127;p30"/>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30"/>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9" name="Shape 129"/>
        <p:cNvGrpSpPr/>
        <p:nvPr/>
      </p:nvGrpSpPr>
      <p:grpSpPr>
        <a:xfrm>
          <a:off x="0" y="0"/>
          <a:ext cx="0" cy="0"/>
          <a:chOff x="0" y="0"/>
          <a:chExt cx="0" cy="0"/>
        </a:xfrm>
      </p:grpSpPr>
      <p:sp>
        <p:nvSpPr>
          <p:cNvPr id="130" name="Google Shape;130;p3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31" name="Google Shape;131;p3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32" name="Google Shape;132;p3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33" name="Google Shape;133;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32"/>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lstStyle>
            <a:lvl1pPr indent="0" lvl="0" mar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36" name="Google Shape;136;p32"/>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lstStyle>
            <a:lvl1pPr indent="0" lvl="0" mar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7" name="Google Shape;137;p3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38" name="Google Shape;138;p3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39" name="Google Shape;139;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0" name="Shape 140"/>
        <p:cNvGrpSpPr/>
        <p:nvPr/>
      </p:nvGrpSpPr>
      <p:grpSpPr>
        <a:xfrm>
          <a:off x="0" y="0"/>
          <a:ext cx="0" cy="0"/>
          <a:chOff x="0" y="0"/>
          <a:chExt cx="0" cy="0"/>
        </a:xfrm>
      </p:grpSpPr>
      <p:sp>
        <p:nvSpPr>
          <p:cNvPr id="141" name="Google Shape;141;p3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42" name="Google Shape;142;p33"/>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3" name="Google Shape;143;p3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4" name="Google Shape;144;p3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5" name="Google Shape;145;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200"/>
              <a:buFont typeface="Calibri"/>
              <a:buNone/>
              <a:defRPr b="0" i="0" sz="800" u="none" cap="none" strike="noStrike">
                <a:solidFill>
                  <a:srgbClr val="FFFFFF"/>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6" name="Shape 146"/>
        <p:cNvGrpSpPr/>
        <p:nvPr/>
      </p:nvGrpSpPr>
      <p:grpSpPr>
        <a:xfrm>
          <a:off x="0" y="0"/>
          <a:ext cx="0" cy="0"/>
          <a:chOff x="0" y="0"/>
          <a:chExt cx="0" cy="0"/>
        </a:xfrm>
      </p:grpSpPr>
      <p:sp>
        <p:nvSpPr>
          <p:cNvPr id="147" name="Google Shape;147;p34"/>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48" name="Google Shape;148;p34"/>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149" name="Google Shape;149;p3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50" name="Google Shape;150;p3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51" name="Google Shape;151;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52" name="Shape 152"/>
        <p:cNvGrpSpPr/>
        <p:nvPr/>
      </p:nvGrpSpPr>
      <p:grpSpPr>
        <a:xfrm>
          <a:off x="0" y="0"/>
          <a:ext cx="0" cy="0"/>
          <a:chOff x="0" y="0"/>
          <a:chExt cx="0" cy="0"/>
        </a:xfrm>
      </p:grpSpPr>
      <p:sp>
        <p:nvSpPr>
          <p:cNvPr id="153" name="Google Shape;153;p3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54" name="Google Shape;154;p35"/>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 name="Google Shape;155;p35"/>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 name="Google Shape;156;p3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57" name="Google Shape;157;p3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58" name="Google Shape;158;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59" name="Shape 159"/>
        <p:cNvGrpSpPr/>
        <p:nvPr/>
      </p:nvGrpSpPr>
      <p:grpSpPr>
        <a:xfrm>
          <a:off x="0" y="0"/>
          <a:ext cx="0" cy="0"/>
          <a:chOff x="0" y="0"/>
          <a:chExt cx="0" cy="0"/>
        </a:xfrm>
      </p:grpSpPr>
      <p:sp>
        <p:nvSpPr>
          <p:cNvPr id="160" name="Google Shape;160;p36"/>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61" name="Google Shape;161;p36"/>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62" name="Google Shape;162;p36"/>
          <p:cNvSpPr txBox="1"/>
          <p:nvPr>
            <p:ph idx="2" type="body"/>
          </p:nvPr>
        </p:nvSpPr>
        <p:spPr>
          <a:xfrm>
            <a:off x="629841" y="1878806"/>
            <a:ext cx="38685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36"/>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64" name="Google Shape;164;p36"/>
          <p:cNvSpPr txBox="1"/>
          <p:nvPr>
            <p:ph idx="4" type="body"/>
          </p:nvPr>
        </p:nvSpPr>
        <p:spPr>
          <a:xfrm>
            <a:off x="4629150" y="1878806"/>
            <a:ext cx="38874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3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66" name="Google Shape;166;p3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67" name="Google Shape;167;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68" name="Shape 168"/>
        <p:cNvGrpSpPr/>
        <p:nvPr/>
      </p:nvGrpSpPr>
      <p:grpSpPr>
        <a:xfrm>
          <a:off x="0" y="0"/>
          <a:ext cx="0" cy="0"/>
          <a:chOff x="0" y="0"/>
          <a:chExt cx="0" cy="0"/>
        </a:xfrm>
      </p:grpSpPr>
      <p:sp>
        <p:nvSpPr>
          <p:cNvPr id="169" name="Google Shape;169;p37"/>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70" name="Google Shape;170;p37"/>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71" name="Google Shape;171;p37"/>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72" name="Google Shape;172;p3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3" name="Google Shape;173;p3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4" name="Google Shape;174;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75" name="Shape 175"/>
        <p:cNvGrpSpPr/>
        <p:nvPr/>
      </p:nvGrpSpPr>
      <p:grpSpPr>
        <a:xfrm>
          <a:off x="0" y="0"/>
          <a:ext cx="0" cy="0"/>
          <a:chOff x="0" y="0"/>
          <a:chExt cx="0" cy="0"/>
        </a:xfrm>
      </p:grpSpPr>
      <p:sp>
        <p:nvSpPr>
          <p:cNvPr id="176" name="Google Shape;176;p38"/>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77" name="Google Shape;177;p38"/>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78" name="Google Shape;178;p38"/>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79" name="Google Shape;179;p3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0" name="Google Shape;180;p3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1" name="Google Shape;181;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82" name="Shape 182"/>
        <p:cNvGrpSpPr/>
        <p:nvPr/>
      </p:nvGrpSpPr>
      <p:grpSpPr>
        <a:xfrm>
          <a:off x="0" y="0"/>
          <a:ext cx="0" cy="0"/>
          <a:chOff x="0" y="0"/>
          <a:chExt cx="0" cy="0"/>
        </a:xfrm>
      </p:grpSpPr>
      <p:sp>
        <p:nvSpPr>
          <p:cNvPr id="183" name="Google Shape;183;p3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84" name="Google Shape;184;p39"/>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 name="Google Shape;185;p3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6" name="Google Shape;186;p3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7" name="Google Shape;187;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88" name="Shape 188"/>
        <p:cNvGrpSpPr/>
        <p:nvPr/>
      </p:nvGrpSpPr>
      <p:grpSpPr>
        <a:xfrm>
          <a:off x="0" y="0"/>
          <a:ext cx="0" cy="0"/>
          <a:chOff x="0" y="0"/>
          <a:chExt cx="0" cy="0"/>
        </a:xfrm>
      </p:grpSpPr>
      <p:sp>
        <p:nvSpPr>
          <p:cNvPr id="189" name="Google Shape;189;p40"/>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90" name="Google Shape;190;p40"/>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4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92" name="Google Shape;192;p4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93" name="Google Shape;193;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0" name="Shape 200"/>
        <p:cNvGrpSpPr/>
        <p:nvPr/>
      </p:nvGrpSpPr>
      <p:grpSpPr>
        <a:xfrm>
          <a:off x="0" y="0"/>
          <a:ext cx="0" cy="0"/>
          <a:chOff x="0" y="0"/>
          <a:chExt cx="0" cy="0"/>
        </a:xfrm>
      </p:grpSpPr>
      <p:sp>
        <p:nvSpPr>
          <p:cNvPr id="201" name="Google Shape;201;p42"/>
          <p:cNvSpPr/>
          <p:nvPr/>
        </p:nvSpPr>
        <p:spPr>
          <a:xfrm>
            <a:off x="0" y="0"/>
            <a:ext cx="228600" cy="5143500"/>
          </a:xfrm>
          <a:prstGeom prst="rect">
            <a:avLst/>
          </a:prstGeom>
          <a:solidFill>
            <a:srgbClr val="E98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p4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3F72"/>
              </a:buClr>
              <a:buSzPts val="1400"/>
              <a:buFont typeface="Arial"/>
              <a:buNone/>
              <a:defRPr b="0" i="0" sz="3600" u="none" cap="none" strike="noStrike">
                <a:solidFill>
                  <a:srgbClr val="003F7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3" name="Google Shape;203;p4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lstStyle>
            <a:lvl1pPr lvl="0" marR="0" rtl="0" algn="ctr">
              <a:lnSpc>
                <a:spcPct val="100000"/>
              </a:lnSpc>
              <a:spcBef>
                <a:spcPts val="560"/>
              </a:spcBef>
              <a:spcAft>
                <a:spcPts val="0"/>
              </a:spcAft>
              <a:buClr>
                <a:srgbClr val="333333"/>
              </a:buClr>
              <a:buSzPts val="3200"/>
              <a:buFont typeface="Arial"/>
              <a:buNone/>
              <a:defRPr b="0" i="0" sz="2800" u="none" cap="none" strike="noStrike">
                <a:solidFill>
                  <a:srgbClr val="333333"/>
                </a:solidFill>
                <a:latin typeface="Arial"/>
                <a:ea typeface="Arial"/>
                <a:cs typeface="Arial"/>
                <a:sym typeface="Arial"/>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Logo_Transparent.png" id="204" name="Google Shape;204;p42"/>
          <p:cNvPicPr preferRelativeResize="0"/>
          <p:nvPr/>
        </p:nvPicPr>
        <p:blipFill rotWithShape="1">
          <a:blip r:embed="rId2">
            <a:alphaModFix/>
          </a:blip>
          <a:srcRect b="0" l="0" r="0" t="0"/>
          <a:stretch/>
        </p:blipFill>
        <p:spPr>
          <a:xfrm>
            <a:off x="6406850" y="4154675"/>
            <a:ext cx="2444700" cy="867300"/>
          </a:xfrm>
          <a:prstGeom prst="rect">
            <a:avLst/>
          </a:prstGeom>
          <a:noFill/>
          <a:ln>
            <a:noFill/>
          </a:ln>
        </p:spPr>
      </p:pic>
      <p:pic>
        <p:nvPicPr>
          <p:cNvPr descr="Signature_Green_Transparent.png" id="205" name="Google Shape;205;p42"/>
          <p:cNvPicPr preferRelativeResize="0"/>
          <p:nvPr/>
        </p:nvPicPr>
        <p:blipFill rotWithShape="1">
          <a:blip r:embed="rId3">
            <a:alphaModFix/>
          </a:blip>
          <a:srcRect b="0" l="0" r="0" t="0"/>
          <a:stretch/>
        </p:blipFill>
        <p:spPr>
          <a:xfrm flipH="1">
            <a:off x="363700" y="106575"/>
            <a:ext cx="798600" cy="804900"/>
          </a:xfrm>
          <a:prstGeom prst="rect">
            <a:avLst/>
          </a:prstGeom>
          <a:noFill/>
          <a:ln>
            <a:noFill/>
          </a:ln>
        </p:spPr>
      </p:pic>
      <p:sp>
        <p:nvSpPr>
          <p:cNvPr id="206" name="Google Shape;206;p42"/>
          <p:cNvSpPr/>
          <p:nvPr/>
        </p:nvSpPr>
        <p:spPr>
          <a:xfrm>
            <a:off x="8915400" y="0"/>
            <a:ext cx="228600" cy="5143500"/>
          </a:xfrm>
          <a:prstGeom prst="rect">
            <a:avLst/>
          </a:prstGeom>
          <a:solidFill>
            <a:srgbClr val="E98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ignature_Green_Transparent.png" id="207" name="Google Shape;207;p42"/>
          <p:cNvPicPr preferRelativeResize="0"/>
          <p:nvPr/>
        </p:nvPicPr>
        <p:blipFill rotWithShape="1">
          <a:blip r:embed="rId3">
            <a:alphaModFix/>
          </a:blip>
          <a:srcRect b="0" l="0" r="0" t="0"/>
          <a:stretch/>
        </p:blipFill>
        <p:spPr>
          <a:xfrm>
            <a:off x="7973600" y="106575"/>
            <a:ext cx="798600" cy="804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8" name="Shape 208"/>
        <p:cNvGrpSpPr/>
        <p:nvPr/>
      </p:nvGrpSpPr>
      <p:grpSpPr>
        <a:xfrm>
          <a:off x="0" y="0"/>
          <a:ext cx="0" cy="0"/>
          <a:chOff x="0" y="0"/>
          <a:chExt cx="0" cy="0"/>
        </a:xfrm>
      </p:grpSpPr>
      <p:sp>
        <p:nvSpPr>
          <p:cNvPr id="209" name="Google Shape;209;p4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3F72"/>
              </a:buClr>
              <a:buSzPts val="1400"/>
              <a:buFont typeface="Arial"/>
              <a:buNone/>
              <a:defRPr b="0" i="0" sz="3600" u="none" cap="none" strike="noStrike">
                <a:solidFill>
                  <a:srgbClr val="003F7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0" name="Google Shape;210;p4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rgbClr val="333333"/>
              </a:buClr>
              <a:buSzPts val="3200"/>
              <a:buFont typeface="Arial"/>
              <a:buChar char="•"/>
              <a:defRPr b="0" i="0" sz="3200" u="none" cap="none" strike="noStrike">
                <a:solidFill>
                  <a:srgbClr val="333333"/>
                </a:solidFill>
                <a:latin typeface="Arial"/>
                <a:ea typeface="Arial"/>
                <a:cs typeface="Arial"/>
                <a:sym typeface="Arial"/>
              </a:defRPr>
            </a:lvl1pPr>
            <a:lvl2pPr indent="-406400" lvl="1" marL="914400" marR="0" rtl="0" algn="l">
              <a:lnSpc>
                <a:spcPct val="100000"/>
              </a:lnSpc>
              <a:spcBef>
                <a:spcPts val="560"/>
              </a:spcBef>
              <a:spcAft>
                <a:spcPts val="0"/>
              </a:spcAft>
              <a:buClr>
                <a:srgbClr val="333333"/>
              </a:buClr>
              <a:buSzPts val="2800"/>
              <a:buFont typeface="Arial"/>
              <a:buChar char="–"/>
              <a:defRPr b="0" i="0" sz="2800" u="none" cap="none" strike="noStrike">
                <a:solidFill>
                  <a:srgbClr val="333333"/>
                </a:solidFill>
                <a:latin typeface="Arial"/>
                <a:ea typeface="Arial"/>
                <a:cs typeface="Arial"/>
                <a:sym typeface="Arial"/>
              </a:defRPr>
            </a:lvl2pPr>
            <a:lvl3pPr indent="-381000" lvl="2" marL="1371600" marR="0" rtl="0" algn="l">
              <a:lnSpc>
                <a:spcPct val="100000"/>
              </a:lnSpc>
              <a:spcBef>
                <a:spcPts val="480"/>
              </a:spcBef>
              <a:spcAft>
                <a:spcPts val="0"/>
              </a:spcAft>
              <a:buClr>
                <a:srgbClr val="333333"/>
              </a:buClr>
              <a:buSzPts val="2400"/>
              <a:buFont typeface="Arial"/>
              <a:buChar char="•"/>
              <a:defRPr b="0" i="0" sz="2400" u="none" cap="none" strike="noStrike">
                <a:solidFill>
                  <a:srgbClr val="333333"/>
                </a:solidFill>
                <a:latin typeface="Arial"/>
                <a:ea typeface="Arial"/>
                <a:cs typeface="Arial"/>
                <a:sym typeface="Arial"/>
              </a:defRPr>
            </a:lvl3pPr>
            <a:lvl4pPr indent="-355600" lvl="3" marL="18288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4pPr>
            <a:lvl5pPr indent="-355600" lvl="4" marL="22860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1" name="Google Shape;211;p43"/>
          <p:cNvSpPr/>
          <p:nvPr/>
        </p:nvSpPr>
        <p:spPr>
          <a:xfrm>
            <a:off x="0" y="0"/>
            <a:ext cx="228600" cy="5143500"/>
          </a:xfrm>
          <a:prstGeom prst="rect">
            <a:avLst/>
          </a:prstGeom>
          <a:solidFill>
            <a:srgbClr val="EA8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ignature_Green_Transparent.png" id="212" name="Google Shape;212;p43"/>
          <p:cNvPicPr preferRelativeResize="0"/>
          <p:nvPr/>
        </p:nvPicPr>
        <p:blipFill rotWithShape="1">
          <a:blip r:embed="rId2">
            <a:alphaModFix/>
          </a:blip>
          <a:srcRect b="0" l="0" r="0" t="0"/>
          <a:stretch/>
        </p:blipFill>
        <p:spPr>
          <a:xfrm>
            <a:off x="8323450" y="132350"/>
            <a:ext cx="670500" cy="685800"/>
          </a:xfrm>
          <a:prstGeom prst="rect">
            <a:avLst/>
          </a:prstGeom>
          <a:noFill/>
          <a:ln>
            <a:noFill/>
          </a:ln>
        </p:spPr>
      </p:pic>
      <p:pic>
        <p:nvPicPr>
          <p:cNvPr descr="Logo_Transparent.png" id="213" name="Google Shape;213;p43"/>
          <p:cNvPicPr preferRelativeResize="0"/>
          <p:nvPr/>
        </p:nvPicPr>
        <p:blipFill rotWithShape="1">
          <a:blip r:embed="rId3">
            <a:alphaModFix/>
          </a:blip>
          <a:srcRect b="0" l="0" r="0" t="0"/>
          <a:stretch/>
        </p:blipFill>
        <p:spPr>
          <a:xfrm>
            <a:off x="7557250" y="4513400"/>
            <a:ext cx="1436700" cy="514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4" name="Shape 214"/>
        <p:cNvGrpSpPr/>
        <p:nvPr/>
      </p:nvGrpSpPr>
      <p:grpSpPr>
        <a:xfrm>
          <a:off x="0" y="0"/>
          <a:ext cx="0" cy="0"/>
          <a:chOff x="0" y="0"/>
          <a:chExt cx="0" cy="0"/>
        </a:xfrm>
      </p:grpSpPr>
      <p:sp>
        <p:nvSpPr>
          <p:cNvPr id="215" name="Google Shape;215;p4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6" name="Shape 216"/>
        <p:cNvGrpSpPr/>
        <p:nvPr/>
      </p:nvGrpSpPr>
      <p:grpSpPr>
        <a:xfrm>
          <a:off x="0" y="0"/>
          <a:ext cx="0" cy="0"/>
          <a:chOff x="0" y="0"/>
          <a:chExt cx="0" cy="0"/>
        </a:xfrm>
      </p:grpSpPr>
      <p:sp>
        <p:nvSpPr>
          <p:cNvPr id="217" name="Google Shape;217;p4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3F72"/>
              </a:buClr>
              <a:buSzPts val="1400"/>
              <a:buFont typeface="Arial"/>
              <a:buNone/>
              <a:defRPr b="0" i="0" sz="3600" u="none" cap="none" strike="noStrike">
                <a:solidFill>
                  <a:srgbClr val="003F7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8" name="Google Shape;218;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rgbClr val="333333"/>
              </a:buClr>
              <a:buSzPts val="3200"/>
              <a:buFont typeface="Arial"/>
              <a:buChar char="•"/>
              <a:defRPr b="0" i="0" sz="3200" u="none" cap="none" strike="noStrike">
                <a:solidFill>
                  <a:srgbClr val="333333"/>
                </a:solidFill>
                <a:latin typeface="Arial"/>
                <a:ea typeface="Arial"/>
                <a:cs typeface="Arial"/>
                <a:sym typeface="Arial"/>
              </a:defRPr>
            </a:lvl1pPr>
            <a:lvl2pPr indent="-406400" lvl="1" marL="914400" marR="0" rtl="0" algn="l">
              <a:lnSpc>
                <a:spcPct val="100000"/>
              </a:lnSpc>
              <a:spcBef>
                <a:spcPts val="560"/>
              </a:spcBef>
              <a:spcAft>
                <a:spcPts val="0"/>
              </a:spcAft>
              <a:buClr>
                <a:srgbClr val="333333"/>
              </a:buClr>
              <a:buSzPts val="2800"/>
              <a:buFont typeface="Arial"/>
              <a:buChar char="–"/>
              <a:defRPr b="0" i="0" sz="2800" u="none" cap="none" strike="noStrike">
                <a:solidFill>
                  <a:srgbClr val="333333"/>
                </a:solidFill>
                <a:latin typeface="Arial"/>
                <a:ea typeface="Arial"/>
                <a:cs typeface="Arial"/>
                <a:sym typeface="Arial"/>
              </a:defRPr>
            </a:lvl2pPr>
            <a:lvl3pPr indent="-381000" lvl="2" marL="1371600" marR="0" rtl="0" algn="l">
              <a:lnSpc>
                <a:spcPct val="100000"/>
              </a:lnSpc>
              <a:spcBef>
                <a:spcPts val="480"/>
              </a:spcBef>
              <a:spcAft>
                <a:spcPts val="0"/>
              </a:spcAft>
              <a:buClr>
                <a:srgbClr val="333333"/>
              </a:buClr>
              <a:buSzPts val="2400"/>
              <a:buFont typeface="Arial"/>
              <a:buChar char="•"/>
              <a:defRPr b="0" i="0" sz="2400" u="none" cap="none" strike="noStrike">
                <a:solidFill>
                  <a:srgbClr val="333333"/>
                </a:solidFill>
                <a:latin typeface="Arial"/>
                <a:ea typeface="Arial"/>
                <a:cs typeface="Arial"/>
                <a:sym typeface="Arial"/>
              </a:defRPr>
            </a:lvl3pPr>
            <a:lvl4pPr indent="-355600" lvl="3" marL="18288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4pPr>
            <a:lvl5pPr indent="-355600" lvl="4" marL="22860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9" name="Google Shape;219;p4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4" name="Shape 224"/>
        <p:cNvGrpSpPr/>
        <p:nvPr/>
      </p:nvGrpSpPr>
      <p:grpSpPr>
        <a:xfrm>
          <a:off x="0" y="0"/>
          <a:ext cx="0" cy="0"/>
          <a:chOff x="0" y="0"/>
          <a:chExt cx="0" cy="0"/>
        </a:xfrm>
      </p:grpSpPr>
      <p:sp>
        <p:nvSpPr>
          <p:cNvPr id="225" name="Google Shape;225;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6" name="Shape 226"/>
        <p:cNvGrpSpPr/>
        <p:nvPr/>
      </p:nvGrpSpPr>
      <p:grpSpPr>
        <a:xfrm>
          <a:off x="0" y="0"/>
          <a:ext cx="0" cy="0"/>
          <a:chOff x="0" y="0"/>
          <a:chExt cx="0" cy="0"/>
        </a:xfrm>
      </p:grpSpPr>
      <p:cxnSp>
        <p:nvCxnSpPr>
          <p:cNvPr id="227" name="Google Shape;227;p48"/>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228" name="Google Shape;228;p48"/>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229" name="Google Shape;229;p48"/>
          <p:cNvGrpSpPr/>
          <p:nvPr/>
        </p:nvGrpSpPr>
        <p:grpSpPr>
          <a:xfrm>
            <a:off x="1004144" y="1022025"/>
            <a:ext cx="7136668" cy="152400"/>
            <a:chOff x="1346429" y="1011300"/>
            <a:chExt cx="6452100" cy="152400"/>
          </a:xfrm>
        </p:grpSpPr>
        <p:cxnSp>
          <p:nvCxnSpPr>
            <p:cNvPr id="230" name="Google Shape;230;p48"/>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231" name="Google Shape;231;p48"/>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232" name="Google Shape;232;p48"/>
          <p:cNvGrpSpPr/>
          <p:nvPr/>
        </p:nvGrpSpPr>
        <p:grpSpPr>
          <a:xfrm>
            <a:off x="1004151" y="3969100"/>
            <a:ext cx="7136668" cy="152400"/>
            <a:chOff x="1346435" y="3969088"/>
            <a:chExt cx="6452100" cy="152400"/>
          </a:xfrm>
        </p:grpSpPr>
        <p:cxnSp>
          <p:nvCxnSpPr>
            <p:cNvPr id="233" name="Google Shape;233;p48"/>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234" name="Google Shape;234;p48"/>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235" name="Google Shape;235;p48"/>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1pPr>
            <a:lvl2pPr lvl="1"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2pPr>
            <a:lvl3pPr lvl="2"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3pPr>
            <a:lvl4pPr lvl="3"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4pPr>
            <a:lvl5pPr lvl="4"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5pPr>
            <a:lvl6pPr lvl="5"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6pPr>
            <a:lvl7pPr lvl="6"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7pPr>
            <a:lvl8pPr lvl="7"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8pPr>
            <a:lvl9pPr lvl="8" marR="0" rtl="0" algn="ctr">
              <a:lnSpc>
                <a:spcPct val="100000"/>
              </a:lnSpc>
              <a:spcBef>
                <a:spcPts val="0"/>
              </a:spcBef>
              <a:spcAft>
                <a:spcPts val="0"/>
              </a:spcAft>
              <a:buClr>
                <a:schemeClr val="accent1"/>
              </a:buClr>
              <a:buSzPts val="5400"/>
              <a:buFont typeface="PT Sans Narrow"/>
              <a:buNone/>
              <a:defRPr b="1" i="0" sz="5400" u="none" cap="none" strike="noStrike">
                <a:solidFill>
                  <a:schemeClr val="accent1"/>
                </a:solidFill>
                <a:latin typeface="PT Sans Narrow"/>
                <a:ea typeface="PT Sans Narrow"/>
                <a:cs typeface="PT Sans Narrow"/>
                <a:sym typeface="PT Sans Narrow"/>
              </a:defRPr>
            </a:lvl9pPr>
          </a:lstStyle>
          <a:p/>
        </p:txBody>
      </p:sp>
      <p:sp>
        <p:nvSpPr>
          <p:cNvPr id="236" name="Google Shape;236;p48"/>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1pPr>
            <a:lvl2pPr lvl="1"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2pPr>
            <a:lvl3pPr lvl="2"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3pPr>
            <a:lvl4pPr lvl="3"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4pPr>
            <a:lvl5pPr lvl="4"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5pPr>
            <a:lvl6pPr lvl="5"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6pPr>
            <a:lvl7pPr lvl="6"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7pPr>
            <a:lvl8pPr lvl="7"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8pPr>
            <a:lvl9pPr lvl="8" marR="0" rtl="0" algn="ctr">
              <a:lnSpc>
                <a:spcPct val="100000"/>
              </a:lnSpc>
              <a:spcBef>
                <a:spcPts val="0"/>
              </a:spcBef>
              <a:spcAft>
                <a:spcPts val="0"/>
              </a:spcAft>
              <a:buClr>
                <a:schemeClr val="dk2"/>
              </a:buClr>
              <a:buSzPts val="2400"/>
              <a:buFont typeface="Open Sans"/>
              <a:buNone/>
              <a:defRPr b="0" i="0" sz="2400" u="none" cap="none" strike="noStrike">
                <a:solidFill>
                  <a:schemeClr val="dk2"/>
                </a:solidFill>
                <a:latin typeface="Open Sans"/>
                <a:ea typeface="Open Sans"/>
                <a:cs typeface="Open Sans"/>
                <a:sym typeface="Open Sans"/>
              </a:defRPr>
            </a:lvl9pPr>
          </a:lstStyle>
          <a:p/>
        </p:txBody>
      </p:sp>
      <p:sp>
        <p:nvSpPr>
          <p:cNvPr id="237" name="Google Shape;23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8" name="Shape 238"/>
        <p:cNvGrpSpPr/>
        <p:nvPr/>
      </p:nvGrpSpPr>
      <p:grpSpPr>
        <a:xfrm>
          <a:off x="0" y="0"/>
          <a:ext cx="0" cy="0"/>
          <a:chOff x="0" y="0"/>
          <a:chExt cx="0" cy="0"/>
        </a:xfrm>
      </p:grpSpPr>
      <p:sp>
        <p:nvSpPr>
          <p:cNvPr id="239" name="Google Shape;239;p49"/>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9"/>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ctr">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241" name="Google Shape;241;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42" name="Shape 242"/>
        <p:cNvGrpSpPr/>
        <p:nvPr/>
      </p:nvGrpSpPr>
      <p:grpSpPr>
        <a:xfrm>
          <a:off x="0" y="0"/>
          <a:ext cx="0" cy="0"/>
          <a:chOff x="0" y="0"/>
          <a:chExt cx="0" cy="0"/>
        </a:xfrm>
      </p:grpSpPr>
      <p:sp>
        <p:nvSpPr>
          <p:cNvPr id="243" name="Google Shape;243;p50"/>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245" name="Google Shape;245;p5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246" name="Google Shape;246;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7" name="Shape 247"/>
        <p:cNvGrpSpPr/>
        <p:nvPr/>
      </p:nvGrpSpPr>
      <p:grpSpPr>
        <a:xfrm>
          <a:off x="0" y="0"/>
          <a:ext cx="0" cy="0"/>
          <a:chOff x="0" y="0"/>
          <a:chExt cx="0" cy="0"/>
        </a:xfrm>
      </p:grpSpPr>
      <p:sp>
        <p:nvSpPr>
          <p:cNvPr id="248" name="Google Shape;248;p5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249" name="Google Shape;249;p51"/>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04800" lvl="1" marL="914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2pPr>
            <a:lvl3pPr indent="-304800" lvl="2" marL="1371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3pPr>
            <a:lvl4pPr indent="-304800" lvl="3" marL="18288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4pPr>
            <a:lvl5pPr indent="-304800" lvl="4" marL="22860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5pPr>
            <a:lvl6pPr indent="-304800" lvl="5" marL="27432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6pPr>
            <a:lvl7pPr indent="-304800" lvl="6" marL="3200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7pPr>
            <a:lvl8pPr indent="-304800" lvl="7" marL="3657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8pPr>
            <a:lvl9pPr indent="-304800" lvl="8" marL="4114800" marR="0" rtl="0" algn="l">
              <a:lnSpc>
                <a:spcPct val="115000"/>
              </a:lnSpc>
              <a:spcBef>
                <a:spcPts val="1600"/>
              </a:spcBef>
              <a:spcAft>
                <a:spcPts val="160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9pPr>
          </a:lstStyle>
          <a:p/>
        </p:txBody>
      </p:sp>
      <p:sp>
        <p:nvSpPr>
          <p:cNvPr id="250" name="Google Shape;250;p51"/>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04800" lvl="1" marL="914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2pPr>
            <a:lvl3pPr indent="-304800" lvl="2" marL="1371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3pPr>
            <a:lvl4pPr indent="-304800" lvl="3" marL="18288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4pPr>
            <a:lvl5pPr indent="-304800" lvl="4" marL="22860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5pPr>
            <a:lvl6pPr indent="-304800" lvl="5" marL="27432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6pPr>
            <a:lvl7pPr indent="-304800" lvl="6" marL="3200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7pPr>
            <a:lvl8pPr indent="-304800" lvl="7" marL="3657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8pPr>
            <a:lvl9pPr indent="-304800" lvl="8" marL="4114800" marR="0" rtl="0" algn="l">
              <a:lnSpc>
                <a:spcPct val="115000"/>
              </a:lnSpc>
              <a:spcBef>
                <a:spcPts val="1600"/>
              </a:spcBef>
              <a:spcAft>
                <a:spcPts val="160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9pPr>
          </a:lstStyle>
          <a:p/>
        </p:txBody>
      </p:sp>
      <p:sp>
        <p:nvSpPr>
          <p:cNvPr id="251" name="Google Shape;251;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2" name="Shape 252"/>
        <p:cNvGrpSpPr/>
        <p:nvPr/>
      </p:nvGrpSpPr>
      <p:grpSpPr>
        <a:xfrm>
          <a:off x="0" y="0"/>
          <a:ext cx="0" cy="0"/>
          <a:chOff x="0" y="0"/>
          <a:chExt cx="0" cy="0"/>
        </a:xfrm>
      </p:grpSpPr>
      <p:sp>
        <p:nvSpPr>
          <p:cNvPr id="253" name="Google Shape;253;p5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254" name="Google Shape;254;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55" name="Shape 255"/>
        <p:cNvGrpSpPr/>
        <p:nvPr/>
      </p:nvGrpSpPr>
      <p:grpSpPr>
        <a:xfrm>
          <a:off x="0" y="0"/>
          <a:ext cx="0" cy="0"/>
          <a:chOff x="0" y="0"/>
          <a:chExt cx="0" cy="0"/>
        </a:xfrm>
      </p:grpSpPr>
      <p:sp>
        <p:nvSpPr>
          <p:cNvPr id="256" name="Google Shape;256;p5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2400"/>
              <a:buFont typeface="PT Sans Narrow"/>
              <a:buNone/>
              <a:defRPr b="1" i="0" sz="2400" u="none" cap="none" strike="noStrike">
                <a:solidFill>
                  <a:schemeClr val="accent1"/>
                </a:solidFill>
                <a:latin typeface="PT Sans Narrow"/>
                <a:ea typeface="PT Sans Narrow"/>
                <a:cs typeface="PT Sans Narrow"/>
                <a:sym typeface="PT Sans Narrow"/>
              </a:defRPr>
            </a:lvl9pPr>
          </a:lstStyle>
          <a:p/>
        </p:txBody>
      </p:sp>
      <p:sp>
        <p:nvSpPr>
          <p:cNvPr id="257" name="Google Shape;257;p5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1pPr>
            <a:lvl2pPr indent="-304800" lvl="1" marL="914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2pPr>
            <a:lvl3pPr indent="-304800" lvl="2" marL="1371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3pPr>
            <a:lvl4pPr indent="-304800" lvl="3" marL="18288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4pPr>
            <a:lvl5pPr indent="-304800" lvl="4" marL="22860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5pPr>
            <a:lvl6pPr indent="-304800" lvl="5" marL="27432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6pPr>
            <a:lvl7pPr indent="-304800" lvl="6" marL="32004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7pPr>
            <a:lvl8pPr indent="-304800" lvl="7" marL="3657600" marR="0" rtl="0" algn="l">
              <a:lnSpc>
                <a:spcPct val="115000"/>
              </a:lnSpc>
              <a:spcBef>
                <a:spcPts val="1600"/>
              </a:spcBef>
              <a:spcAft>
                <a:spcPts val="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8pPr>
            <a:lvl9pPr indent="-304800" lvl="8" marL="4114800" marR="0" rtl="0" algn="l">
              <a:lnSpc>
                <a:spcPct val="115000"/>
              </a:lnSpc>
              <a:spcBef>
                <a:spcPts val="1600"/>
              </a:spcBef>
              <a:spcAft>
                <a:spcPts val="1600"/>
              </a:spcAft>
              <a:buClr>
                <a:schemeClr val="dk2"/>
              </a:buClr>
              <a:buSzPts val="1200"/>
              <a:buFont typeface="Open Sans"/>
              <a:buChar char="■"/>
              <a:defRPr b="0" i="0" sz="1200" u="none" cap="none" strike="noStrike">
                <a:solidFill>
                  <a:schemeClr val="dk2"/>
                </a:solidFill>
                <a:latin typeface="Open Sans"/>
                <a:ea typeface="Open Sans"/>
                <a:cs typeface="Open Sans"/>
                <a:sym typeface="Open Sans"/>
              </a:defRPr>
            </a:lvl9pPr>
          </a:lstStyle>
          <a:p/>
        </p:txBody>
      </p:sp>
      <p:sp>
        <p:nvSpPr>
          <p:cNvPr id="258" name="Google Shape;25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259" name="Shape 259"/>
        <p:cNvGrpSpPr/>
        <p:nvPr/>
      </p:nvGrpSpPr>
      <p:grpSpPr>
        <a:xfrm>
          <a:off x="0" y="0"/>
          <a:ext cx="0" cy="0"/>
          <a:chOff x="0" y="0"/>
          <a:chExt cx="0" cy="0"/>
        </a:xfrm>
      </p:grpSpPr>
      <p:sp>
        <p:nvSpPr>
          <p:cNvPr id="260" name="Google Shape;260;p54"/>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dk2"/>
              </a:buClr>
              <a:buSzPts val="5400"/>
              <a:buFont typeface="PT Sans Narrow"/>
              <a:buNone/>
              <a:defRPr b="0" i="0" sz="5400" u="none" cap="none" strike="noStrike">
                <a:solidFill>
                  <a:schemeClr val="dk2"/>
                </a:solidFill>
                <a:latin typeface="PT Sans Narrow"/>
                <a:ea typeface="PT Sans Narrow"/>
                <a:cs typeface="PT Sans Narrow"/>
                <a:sym typeface="PT Sans Narrow"/>
              </a:defRPr>
            </a:lvl9pPr>
          </a:lstStyle>
          <a:p/>
        </p:txBody>
      </p:sp>
      <p:sp>
        <p:nvSpPr>
          <p:cNvPr id="261" name="Google Shape;26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55"/>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4" name="Google Shape;264;p5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65" name="Google Shape;265;p55"/>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1pPr>
            <a:lvl2pPr lvl="1"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2pPr>
            <a:lvl3pPr lvl="2"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3pPr>
            <a:lvl4pPr lvl="3"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4pPr>
            <a:lvl5pPr lvl="4"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5pPr>
            <a:lvl6pPr lvl="5"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6pPr>
            <a:lvl7pPr lvl="6"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7pPr>
            <a:lvl8pPr lvl="7"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8pPr>
            <a:lvl9pPr lvl="8" marR="0" rtl="0" algn="ctr">
              <a:lnSpc>
                <a:spcPct val="100000"/>
              </a:lnSpc>
              <a:spcBef>
                <a:spcPts val="0"/>
              </a:spcBef>
              <a:spcAft>
                <a:spcPts val="0"/>
              </a:spcAft>
              <a:buClr>
                <a:schemeClr val="accent1"/>
              </a:buClr>
              <a:buSzPts val="4200"/>
              <a:buFont typeface="PT Sans Narrow"/>
              <a:buNone/>
              <a:defRPr b="1" i="0" sz="4200" u="none" cap="none" strike="noStrike">
                <a:solidFill>
                  <a:schemeClr val="accent1"/>
                </a:solidFill>
                <a:latin typeface="PT Sans Narrow"/>
                <a:ea typeface="PT Sans Narrow"/>
                <a:cs typeface="PT Sans Narrow"/>
                <a:sym typeface="PT Sans Narrow"/>
              </a:defRPr>
            </a:lvl9pPr>
          </a:lstStyle>
          <a:p/>
        </p:txBody>
      </p:sp>
      <p:sp>
        <p:nvSpPr>
          <p:cNvPr id="266" name="Google Shape;266;p55"/>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1pPr>
            <a:lvl2pPr lvl="1"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2pPr>
            <a:lvl3pPr lvl="2"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3pPr>
            <a:lvl4pPr lvl="3"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4pPr>
            <a:lvl5pPr lvl="4"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5pPr>
            <a:lvl6pPr lvl="5"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6pPr>
            <a:lvl7pPr lvl="6"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7pPr>
            <a:lvl8pPr lvl="7"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8pPr>
            <a:lvl9pPr lvl="8" marR="0" rtl="0" algn="ctr">
              <a:lnSpc>
                <a:spcPct val="100000"/>
              </a:lnSpc>
              <a:spcBef>
                <a:spcPts val="0"/>
              </a:spcBef>
              <a:spcAft>
                <a:spcPts val="0"/>
              </a:spcAft>
              <a:buClr>
                <a:schemeClr val="dk2"/>
              </a:buClr>
              <a:buSzPts val="2100"/>
              <a:buFont typeface="Open Sans"/>
              <a:buNone/>
              <a:defRPr b="0" i="0" sz="2100" u="none" cap="none" strike="noStrike">
                <a:solidFill>
                  <a:schemeClr val="dk2"/>
                </a:solidFill>
                <a:latin typeface="Open Sans"/>
                <a:ea typeface="Open Sans"/>
                <a:cs typeface="Open Sans"/>
                <a:sym typeface="Open Sans"/>
              </a:defRPr>
            </a:lvl9pPr>
          </a:lstStyle>
          <a:p/>
        </p:txBody>
      </p:sp>
      <p:sp>
        <p:nvSpPr>
          <p:cNvPr id="267" name="Google Shape;267;p5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lt1"/>
              </a:buClr>
              <a:buSzPts val="1800"/>
              <a:buFont typeface="Open Sans"/>
              <a:buChar char="●"/>
              <a:defRPr b="0" i="0" sz="1800" u="none" cap="none" strike="noStrike">
                <a:solidFill>
                  <a:schemeClr val="lt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9pPr>
          </a:lstStyle>
          <a:p/>
        </p:txBody>
      </p:sp>
      <p:sp>
        <p:nvSpPr>
          <p:cNvPr id="268" name="Google Shape;26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9" name="Shape 269"/>
        <p:cNvGrpSpPr/>
        <p:nvPr/>
      </p:nvGrpSpPr>
      <p:grpSpPr>
        <a:xfrm>
          <a:off x="0" y="0"/>
          <a:ext cx="0" cy="0"/>
          <a:chOff x="0" y="0"/>
          <a:chExt cx="0" cy="0"/>
        </a:xfrm>
      </p:grpSpPr>
      <p:sp>
        <p:nvSpPr>
          <p:cNvPr id="270" name="Google Shape;270;p56"/>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2400"/>
              <a:buFont typeface="PT Sans Narrow"/>
              <a:buNone/>
              <a:defRPr b="0" i="0" sz="2400" u="none" cap="none" strike="noStrike">
                <a:solidFill>
                  <a:schemeClr val="dk2"/>
                </a:solidFill>
                <a:latin typeface="PT Sans Narrow"/>
                <a:ea typeface="PT Sans Narrow"/>
                <a:cs typeface="PT Sans Narrow"/>
                <a:sym typeface="PT Sans Narrow"/>
              </a:defRPr>
            </a:lvl1pPr>
          </a:lstStyle>
          <a:p/>
        </p:txBody>
      </p:sp>
      <p:sp>
        <p:nvSpPr>
          <p:cNvPr id="271" name="Google Shape;271;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72" name="Shape 272"/>
        <p:cNvGrpSpPr/>
        <p:nvPr/>
      </p:nvGrpSpPr>
      <p:grpSpPr>
        <a:xfrm>
          <a:off x="0" y="0"/>
          <a:ext cx="0" cy="0"/>
          <a:chOff x="0" y="0"/>
          <a:chExt cx="0" cy="0"/>
        </a:xfrm>
      </p:grpSpPr>
      <p:sp>
        <p:nvSpPr>
          <p:cNvPr id="273" name="Google Shape;273;p57"/>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7"/>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1pPr>
            <a:lvl2pPr lvl="1"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2pPr>
            <a:lvl3pPr lvl="2"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3pPr>
            <a:lvl4pPr lvl="3"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4pPr>
            <a:lvl5pPr lvl="4"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5pPr>
            <a:lvl6pPr lvl="5"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6pPr>
            <a:lvl7pPr lvl="6"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7pPr>
            <a:lvl8pPr lvl="7"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8pPr>
            <a:lvl9pPr lvl="8" marR="0" rtl="0" algn="ctr">
              <a:lnSpc>
                <a:spcPct val="100000"/>
              </a:lnSpc>
              <a:spcBef>
                <a:spcPts val="0"/>
              </a:spcBef>
              <a:spcAft>
                <a:spcPts val="0"/>
              </a:spcAft>
              <a:buClr>
                <a:schemeClr val="accent3"/>
              </a:buClr>
              <a:buSzPts val="13000"/>
              <a:buFont typeface="PT Sans Narrow"/>
              <a:buNone/>
              <a:defRPr b="1" i="0" sz="13000" u="none" cap="none" strike="noStrike">
                <a:solidFill>
                  <a:schemeClr val="accent3"/>
                </a:solidFill>
                <a:latin typeface="PT Sans Narrow"/>
                <a:ea typeface="PT Sans Narrow"/>
                <a:cs typeface="PT Sans Narrow"/>
                <a:sym typeface="PT Sans Narrow"/>
              </a:defRPr>
            </a:lvl9pPr>
          </a:lstStyle>
          <a:p>
            <a:r>
              <a:t>xx%</a:t>
            </a:r>
          </a:p>
        </p:txBody>
      </p:sp>
      <p:sp>
        <p:nvSpPr>
          <p:cNvPr id="275" name="Google Shape;275;p57"/>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ctr">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ctr">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276" name="Google Shape;27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77" name="Shape 277"/>
        <p:cNvGrpSpPr/>
        <p:nvPr/>
      </p:nvGrpSpPr>
      <p:grpSpPr>
        <a:xfrm>
          <a:off x="0" y="0"/>
          <a:ext cx="0" cy="0"/>
          <a:chOff x="0" y="0"/>
          <a:chExt cx="0" cy="0"/>
        </a:xfrm>
      </p:grpSpPr>
      <p:sp>
        <p:nvSpPr>
          <p:cNvPr id="278" name="Google Shape;278;p5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3F72"/>
              </a:buClr>
              <a:buSzPts val="3600"/>
              <a:buFont typeface="Arial"/>
              <a:buNone/>
              <a:defRPr b="0" i="0" sz="3600" u="none" cap="none" strike="noStrike">
                <a:solidFill>
                  <a:srgbClr val="003F72"/>
                </a:solidFill>
                <a:latin typeface="Arial"/>
                <a:ea typeface="Arial"/>
                <a:cs typeface="Arial"/>
                <a:sym typeface="Arial"/>
              </a:defRPr>
            </a:lvl1pPr>
            <a:lvl2pPr lvl="1" marR="0" rtl="0" algn="l">
              <a:lnSpc>
                <a:spcPct val="100000"/>
              </a:lnSpc>
              <a:spcBef>
                <a:spcPts val="0"/>
              </a:spcBef>
              <a:spcAft>
                <a:spcPts val="0"/>
              </a:spcAft>
              <a:buClr>
                <a:schemeClr val="accent1"/>
              </a:buClr>
              <a:buSzPts val="3600"/>
              <a:buFont typeface="PT Sans Narrow"/>
              <a:buNone/>
              <a:defRPr b="1" i="0" sz="18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18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18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18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18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18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18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1800" u="none" cap="none" strike="noStrike">
                <a:solidFill>
                  <a:schemeClr val="accent1"/>
                </a:solidFill>
                <a:latin typeface="PT Sans Narrow"/>
                <a:ea typeface="PT Sans Narrow"/>
                <a:cs typeface="PT Sans Narrow"/>
                <a:sym typeface="PT Sans Narrow"/>
              </a:defRPr>
            </a:lvl9pPr>
          </a:lstStyle>
          <a:p/>
        </p:txBody>
      </p:sp>
      <p:sp>
        <p:nvSpPr>
          <p:cNvPr id="279" name="Google Shape;279;p5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15000"/>
              </a:lnSpc>
              <a:spcBef>
                <a:spcPts val="640"/>
              </a:spcBef>
              <a:spcAft>
                <a:spcPts val="0"/>
              </a:spcAft>
              <a:buClr>
                <a:srgbClr val="5E6A71"/>
              </a:buClr>
              <a:buSzPts val="3200"/>
              <a:buFont typeface="Arial"/>
              <a:buChar char="•"/>
              <a:defRPr b="0" i="0" sz="3200" u="none" cap="none" strike="noStrike">
                <a:solidFill>
                  <a:srgbClr val="5E6A71"/>
                </a:solidFill>
                <a:latin typeface="Arial"/>
                <a:ea typeface="Arial"/>
                <a:cs typeface="Arial"/>
                <a:sym typeface="Arial"/>
              </a:defRPr>
            </a:lvl1pPr>
            <a:lvl2pPr indent="-406400" lvl="1" marL="914400" marR="0" rtl="0" algn="l">
              <a:lnSpc>
                <a:spcPct val="115000"/>
              </a:lnSpc>
              <a:spcBef>
                <a:spcPts val="1600"/>
              </a:spcBef>
              <a:spcAft>
                <a:spcPts val="0"/>
              </a:spcAft>
              <a:buClr>
                <a:srgbClr val="5E6A71"/>
              </a:buClr>
              <a:buSzPts val="2800"/>
              <a:buFont typeface="Arial"/>
              <a:buChar char="–"/>
              <a:defRPr b="0" i="0" sz="2800" u="none" cap="none" strike="noStrike">
                <a:solidFill>
                  <a:srgbClr val="5E6A71"/>
                </a:solidFill>
                <a:latin typeface="Arial"/>
                <a:ea typeface="Arial"/>
                <a:cs typeface="Arial"/>
                <a:sym typeface="Arial"/>
              </a:defRPr>
            </a:lvl2pPr>
            <a:lvl3pPr indent="-381000" lvl="2" marL="1371600" marR="0" rtl="0" algn="l">
              <a:lnSpc>
                <a:spcPct val="115000"/>
              </a:lnSpc>
              <a:spcBef>
                <a:spcPts val="1600"/>
              </a:spcBef>
              <a:spcAft>
                <a:spcPts val="0"/>
              </a:spcAft>
              <a:buClr>
                <a:srgbClr val="5E6A71"/>
              </a:buClr>
              <a:buSzPts val="2400"/>
              <a:buFont typeface="Arial"/>
              <a:buChar char="•"/>
              <a:defRPr b="0" i="0" sz="2400" u="none" cap="none" strike="noStrike">
                <a:solidFill>
                  <a:srgbClr val="5E6A71"/>
                </a:solidFill>
                <a:latin typeface="Arial"/>
                <a:ea typeface="Arial"/>
                <a:cs typeface="Arial"/>
                <a:sym typeface="Arial"/>
              </a:defRPr>
            </a:lvl3pPr>
            <a:lvl4pPr indent="-355600" lvl="3" marL="1828800" marR="0" rtl="0" algn="l">
              <a:lnSpc>
                <a:spcPct val="115000"/>
              </a:lnSpc>
              <a:spcBef>
                <a:spcPts val="1600"/>
              </a:spcBef>
              <a:spcAft>
                <a:spcPts val="0"/>
              </a:spcAft>
              <a:buClr>
                <a:srgbClr val="5E6A71"/>
              </a:buClr>
              <a:buSzPts val="2000"/>
              <a:buFont typeface="Arial"/>
              <a:buChar char="–"/>
              <a:defRPr b="0" i="0" sz="2000" u="none" cap="none" strike="noStrike">
                <a:solidFill>
                  <a:srgbClr val="5E6A71"/>
                </a:solidFill>
                <a:latin typeface="Arial"/>
                <a:ea typeface="Arial"/>
                <a:cs typeface="Arial"/>
                <a:sym typeface="Arial"/>
              </a:defRPr>
            </a:lvl4pPr>
            <a:lvl5pPr indent="-355600" lvl="4" marL="2286000" marR="0" rtl="0" algn="l">
              <a:lnSpc>
                <a:spcPct val="115000"/>
              </a:lnSpc>
              <a:spcBef>
                <a:spcPts val="1600"/>
              </a:spcBef>
              <a:spcAft>
                <a:spcPts val="0"/>
              </a:spcAft>
              <a:buClr>
                <a:srgbClr val="5E6A71"/>
              </a:buClr>
              <a:buSzPts val="2000"/>
              <a:buFont typeface="Arial"/>
              <a:buChar char="»"/>
              <a:defRPr b="0" i="0" sz="2000" u="none" cap="none" strike="noStrike">
                <a:solidFill>
                  <a:srgbClr val="5E6A71"/>
                </a:solidFill>
                <a:latin typeface="Arial"/>
                <a:ea typeface="Arial"/>
                <a:cs typeface="Arial"/>
                <a:sym typeface="Arial"/>
              </a:defRPr>
            </a:lvl5pPr>
            <a:lvl6pPr indent="-355600" lvl="5" marL="2743200" marR="0" rtl="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0" name="Google Shape;280;p58"/>
          <p:cNvSpPr/>
          <p:nvPr/>
        </p:nvSpPr>
        <p:spPr>
          <a:xfrm>
            <a:off x="0" y="0"/>
            <a:ext cx="228600" cy="5143500"/>
          </a:xfrm>
          <a:prstGeom prst="rect">
            <a:avLst/>
          </a:prstGeom>
          <a:solidFill>
            <a:srgbClr val="E98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ignature_Green_Transparent.png" id="281" name="Google Shape;281;p58"/>
          <p:cNvPicPr preferRelativeResize="0"/>
          <p:nvPr/>
        </p:nvPicPr>
        <p:blipFill rotWithShape="1">
          <a:blip r:embed="rId2">
            <a:alphaModFix/>
          </a:blip>
          <a:srcRect b="0" l="0" r="0" t="0"/>
          <a:stretch/>
        </p:blipFill>
        <p:spPr>
          <a:xfrm>
            <a:off x="7924800" y="171450"/>
            <a:ext cx="825000" cy="685800"/>
          </a:xfrm>
          <a:prstGeom prst="rect">
            <a:avLst/>
          </a:prstGeom>
          <a:noFill/>
          <a:ln>
            <a:noFill/>
          </a:ln>
        </p:spPr>
      </p:pic>
      <p:pic>
        <p:nvPicPr>
          <p:cNvPr descr="Logo_Transparent.png" id="282" name="Google Shape;282;p58"/>
          <p:cNvPicPr preferRelativeResize="0"/>
          <p:nvPr/>
        </p:nvPicPr>
        <p:blipFill rotWithShape="1">
          <a:blip r:embed="rId3">
            <a:alphaModFix/>
          </a:blip>
          <a:srcRect b="0" l="0" r="0" t="0"/>
          <a:stretch/>
        </p:blipFill>
        <p:spPr>
          <a:xfrm>
            <a:off x="7086600" y="4572000"/>
            <a:ext cx="1765200" cy="5142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9" name="Shape 289"/>
        <p:cNvGrpSpPr/>
        <p:nvPr/>
      </p:nvGrpSpPr>
      <p:grpSpPr>
        <a:xfrm>
          <a:off x="0" y="0"/>
          <a:ext cx="0" cy="0"/>
          <a:chOff x="0" y="0"/>
          <a:chExt cx="0" cy="0"/>
        </a:xfrm>
      </p:grpSpPr>
      <p:sp>
        <p:nvSpPr>
          <p:cNvPr id="290" name="Google Shape;290;p6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3F72"/>
              </a:buClr>
              <a:buSzPts val="1400"/>
              <a:buFont typeface="Arial"/>
              <a:buNone/>
              <a:defRPr b="0" i="0" sz="3600" u="none" cap="none" strike="noStrike">
                <a:solidFill>
                  <a:srgbClr val="003F7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1" name="Google Shape;291;p6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700"/>
              </a:spcBef>
              <a:spcAft>
                <a:spcPts val="0"/>
              </a:spcAft>
              <a:buClr>
                <a:srgbClr val="333333"/>
              </a:buClr>
              <a:buSzPts val="3200"/>
              <a:buFont typeface="Arial"/>
              <a:buChar char="•"/>
              <a:defRPr b="0" i="0" sz="3200" u="none" cap="none" strike="noStrike">
                <a:solidFill>
                  <a:srgbClr val="333333"/>
                </a:solidFill>
                <a:latin typeface="Arial"/>
                <a:ea typeface="Arial"/>
                <a:cs typeface="Arial"/>
                <a:sym typeface="Arial"/>
              </a:defRPr>
            </a:lvl1pPr>
            <a:lvl2pPr indent="-406400" lvl="1" marL="914400" marR="0" rtl="0" algn="l">
              <a:lnSpc>
                <a:spcPct val="100000"/>
              </a:lnSpc>
              <a:spcBef>
                <a:spcPts val="500"/>
              </a:spcBef>
              <a:spcAft>
                <a:spcPts val="0"/>
              </a:spcAft>
              <a:buClr>
                <a:srgbClr val="333333"/>
              </a:buClr>
              <a:buSzPts val="2800"/>
              <a:buFont typeface="Arial"/>
              <a:buChar char="–"/>
              <a:defRPr b="0" i="0" sz="2800" u="none" cap="none" strike="noStrike">
                <a:solidFill>
                  <a:srgbClr val="333333"/>
                </a:solidFill>
                <a:latin typeface="Arial"/>
                <a:ea typeface="Arial"/>
                <a:cs typeface="Arial"/>
                <a:sym typeface="Arial"/>
              </a:defRPr>
            </a:lvl2pPr>
            <a:lvl3pPr indent="-381000" lvl="2" marL="1371600" marR="0" rtl="0" algn="l">
              <a:lnSpc>
                <a:spcPct val="100000"/>
              </a:lnSpc>
              <a:spcBef>
                <a:spcPts val="500"/>
              </a:spcBef>
              <a:spcAft>
                <a:spcPts val="0"/>
              </a:spcAft>
              <a:buClr>
                <a:srgbClr val="333333"/>
              </a:buClr>
              <a:buSzPts val="2400"/>
              <a:buFont typeface="Arial"/>
              <a:buChar char="•"/>
              <a:defRPr b="0" i="0" sz="2400" u="none" cap="none" strike="noStrike">
                <a:solidFill>
                  <a:srgbClr val="333333"/>
                </a:solidFill>
                <a:latin typeface="Arial"/>
                <a:ea typeface="Arial"/>
                <a:cs typeface="Arial"/>
                <a:sym typeface="Arial"/>
              </a:defRPr>
            </a:lvl3pPr>
            <a:lvl4pPr indent="-355600" lvl="3" marL="18288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4pPr>
            <a:lvl5pPr indent="-355600" lvl="4" marL="22860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60"/>
          <p:cNvSpPr/>
          <p:nvPr/>
        </p:nvSpPr>
        <p:spPr>
          <a:xfrm>
            <a:off x="0" y="0"/>
            <a:ext cx="228600" cy="5143500"/>
          </a:xfrm>
          <a:prstGeom prst="rect">
            <a:avLst/>
          </a:prstGeom>
          <a:solidFill>
            <a:srgbClr val="EA8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ignature_Green_Transparent.png" id="293" name="Google Shape;293;p60"/>
          <p:cNvPicPr preferRelativeResize="0"/>
          <p:nvPr/>
        </p:nvPicPr>
        <p:blipFill rotWithShape="1">
          <a:blip r:embed="rId2">
            <a:alphaModFix/>
          </a:blip>
          <a:srcRect b="0" l="0" r="0" t="0"/>
          <a:stretch/>
        </p:blipFill>
        <p:spPr>
          <a:xfrm>
            <a:off x="8323450" y="132350"/>
            <a:ext cx="670500" cy="685800"/>
          </a:xfrm>
          <a:prstGeom prst="rect">
            <a:avLst/>
          </a:prstGeom>
          <a:noFill/>
          <a:ln>
            <a:noFill/>
          </a:ln>
        </p:spPr>
      </p:pic>
      <p:pic>
        <p:nvPicPr>
          <p:cNvPr descr="Logo_Transparent.png" id="294" name="Google Shape;294;p60"/>
          <p:cNvPicPr preferRelativeResize="0"/>
          <p:nvPr/>
        </p:nvPicPr>
        <p:blipFill rotWithShape="1">
          <a:blip r:embed="rId3">
            <a:alphaModFix/>
          </a:blip>
          <a:srcRect b="0" l="0" r="0" t="0"/>
          <a:stretch/>
        </p:blipFill>
        <p:spPr>
          <a:xfrm>
            <a:off x="7557250" y="4513400"/>
            <a:ext cx="1436700" cy="5142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95" name="Shape 295"/>
        <p:cNvGrpSpPr/>
        <p:nvPr/>
      </p:nvGrpSpPr>
      <p:grpSpPr>
        <a:xfrm>
          <a:off x="0" y="0"/>
          <a:ext cx="0" cy="0"/>
          <a:chOff x="0" y="0"/>
          <a:chExt cx="0" cy="0"/>
        </a:xfrm>
      </p:grpSpPr>
      <p:sp>
        <p:nvSpPr>
          <p:cNvPr id="296" name="Google Shape;296;p61"/>
          <p:cNvSpPr/>
          <p:nvPr/>
        </p:nvSpPr>
        <p:spPr>
          <a:xfrm>
            <a:off x="0" y="0"/>
            <a:ext cx="228600" cy="5143500"/>
          </a:xfrm>
          <a:prstGeom prst="rect">
            <a:avLst/>
          </a:prstGeom>
          <a:solidFill>
            <a:srgbClr val="E98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7" name="Google Shape;297;p61"/>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3F72"/>
              </a:buClr>
              <a:buSzPts val="1400"/>
              <a:buFont typeface="Arial"/>
              <a:buNone/>
              <a:defRPr b="0" i="0" sz="3600" u="none" cap="none" strike="noStrike">
                <a:solidFill>
                  <a:srgbClr val="003F7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8" name="Google Shape;298;p61"/>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lstStyle>
            <a:lvl1pPr lvl="0" marR="0" rtl="0" algn="ctr">
              <a:lnSpc>
                <a:spcPct val="100000"/>
              </a:lnSpc>
              <a:spcBef>
                <a:spcPts val="500"/>
              </a:spcBef>
              <a:spcAft>
                <a:spcPts val="0"/>
              </a:spcAft>
              <a:buClr>
                <a:srgbClr val="333333"/>
              </a:buClr>
              <a:buSzPts val="3200"/>
              <a:buFont typeface="Arial"/>
              <a:buNone/>
              <a:defRPr b="0" i="0" sz="2800" u="none" cap="none" strike="noStrike">
                <a:solidFill>
                  <a:srgbClr val="333333"/>
                </a:solidFill>
                <a:latin typeface="Arial"/>
                <a:ea typeface="Arial"/>
                <a:cs typeface="Arial"/>
                <a:sym typeface="Arial"/>
              </a:defRPr>
            </a:lvl1pPr>
            <a:lvl2pPr lvl="1" marR="0" rtl="0" algn="ctr">
              <a:lnSpc>
                <a:spcPct val="100000"/>
              </a:lnSpc>
              <a:spcBef>
                <a:spcPts val="50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lnSpc>
                <a:spcPct val="100000"/>
              </a:lnSpc>
              <a:spcBef>
                <a:spcPts val="5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Logo_Transparent.png" id="299" name="Google Shape;299;p61"/>
          <p:cNvPicPr preferRelativeResize="0"/>
          <p:nvPr/>
        </p:nvPicPr>
        <p:blipFill rotWithShape="1">
          <a:blip r:embed="rId2">
            <a:alphaModFix/>
          </a:blip>
          <a:srcRect b="0" l="0" r="0" t="0"/>
          <a:stretch/>
        </p:blipFill>
        <p:spPr>
          <a:xfrm>
            <a:off x="6406850" y="4154675"/>
            <a:ext cx="2444700" cy="867300"/>
          </a:xfrm>
          <a:prstGeom prst="rect">
            <a:avLst/>
          </a:prstGeom>
          <a:noFill/>
          <a:ln>
            <a:noFill/>
          </a:ln>
        </p:spPr>
      </p:pic>
      <p:pic>
        <p:nvPicPr>
          <p:cNvPr descr="Signature_Green_Transparent.png" id="300" name="Google Shape;300;p61"/>
          <p:cNvPicPr preferRelativeResize="0"/>
          <p:nvPr/>
        </p:nvPicPr>
        <p:blipFill rotWithShape="1">
          <a:blip r:embed="rId3">
            <a:alphaModFix/>
          </a:blip>
          <a:srcRect b="0" l="0" r="0" t="0"/>
          <a:stretch/>
        </p:blipFill>
        <p:spPr>
          <a:xfrm flipH="1">
            <a:off x="363700" y="106575"/>
            <a:ext cx="798600" cy="804900"/>
          </a:xfrm>
          <a:prstGeom prst="rect">
            <a:avLst/>
          </a:prstGeom>
          <a:noFill/>
          <a:ln>
            <a:noFill/>
          </a:ln>
        </p:spPr>
      </p:pic>
      <p:sp>
        <p:nvSpPr>
          <p:cNvPr id="301" name="Google Shape;301;p61"/>
          <p:cNvSpPr/>
          <p:nvPr/>
        </p:nvSpPr>
        <p:spPr>
          <a:xfrm>
            <a:off x="8915400" y="0"/>
            <a:ext cx="228600" cy="5143500"/>
          </a:xfrm>
          <a:prstGeom prst="rect">
            <a:avLst/>
          </a:prstGeom>
          <a:solidFill>
            <a:srgbClr val="E98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ignature_Green_Transparent.png" id="302" name="Google Shape;302;p61"/>
          <p:cNvPicPr preferRelativeResize="0"/>
          <p:nvPr/>
        </p:nvPicPr>
        <p:blipFill rotWithShape="1">
          <a:blip r:embed="rId3">
            <a:alphaModFix/>
          </a:blip>
          <a:srcRect b="0" l="0" r="0" t="0"/>
          <a:stretch/>
        </p:blipFill>
        <p:spPr>
          <a:xfrm>
            <a:off x="7973600" y="106575"/>
            <a:ext cx="798600" cy="8049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3" name="Shape 303"/>
        <p:cNvGrpSpPr/>
        <p:nvPr/>
      </p:nvGrpSpPr>
      <p:grpSpPr>
        <a:xfrm>
          <a:off x="0" y="0"/>
          <a:ext cx="0" cy="0"/>
          <a:chOff x="0" y="0"/>
          <a:chExt cx="0" cy="0"/>
        </a:xfrm>
      </p:grpSpPr>
      <p:sp>
        <p:nvSpPr>
          <p:cNvPr id="304" name="Google Shape;304;p6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05" name="Shape 305"/>
        <p:cNvGrpSpPr/>
        <p:nvPr/>
      </p:nvGrpSpPr>
      <p:grpSpPr>
        <a:xfrm>
          <a:off x="0" y="0"/>
          <a:ext cx="0" cy="0"/>
          <a:chOff x="0" y="0"/>
          <a:chExt cx="0" cy="0"/>
        </a:xfrm>
      </p:grpSpPr>
      <p:sp>
        <p:nvSpPr>
          <p:cNvPr id="306" name="Google Shape;306;p6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3F72"/>
              </a:buClr>
              <a:buSzPts val="1400"/>
              <a:buFont typeface="Arial"/>
              <a:buNone/>
              <a:defRPr b="0" i="0" sz="3600" u="none" cap="none" strike="noStrike">
                <a:solidFill>
                  <a:srgbClr val="003F7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7" name="Google Shape;307;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700"/>
              </a:spcBef>
              <a:spcAft>
                <a:spcPts val="0"/>
              </a:spcAft>
              <a:buClr>
                <a:srgbClr val="333333"/>
              </a:buClr>
              <a:buSzPts val="3200"/>
              <a:buFont typeface="Arial"/>
              <a:buChar char="•"/>
              <a:defRPr b="0" i="0" sz="3200" u="none" cap="none" strike="noStrike">
                <a:solidFill>
                  <a:srgbClr val="333333"/>
                </a:solidFill>
                <a:latin typeface="Arial"/>
                <a:ea typeface="Arial"/>
                <a:cs typeface="Arial"/>
                <a:sym typeface="Arial"/>
              </a:defRPr>
            </a:lvl1pPr>
            <a:lvl2pPr indent="-406400" lvl="1" marL="914400" marR="0" rtl="0" algn="l">
              <a:lnSpc>
                <a:spcPct val="100000"/>
              </a:lnSpc>
              <a:spcBef>
                <a:spcPts val="500"/>
              </a:spcBef>
              <a:spcAft>
                <a:spcPts val="0"/>
              </a:spcAft>
              <a:buClr>
                <a:srgbClr val="333333"/>
              </a:buClr>
              <a:buSzPts val="2800"/>
              <a:buFont typeface="Arial"/>
              <a:buChar char="–"/>
              <a:defRPr b="0" i="0" sz="2800" u="none" cap="none" strike="noStrike">
                <a:solidFill>
                  <a:srgbClr val="333333"/>
                </a:solidFill>
                <a:latin typeface="Arial"/>
                <a:ea typeface="Arial"/>
                <a:cs typeface="Arial"/>
                <a:sym typeface="Arial"/>
              </a:defRPr>
            </a:lvl2pPr>
            <a:lvl3pPr indent="-381000" lvl="2" marL="1371600" marR="0" rtl="0" algn="l">
              <a:lnSpc>
                <a:spcPct val="100000"/>
              </a:lnSpc>
              <a:spcBef>
                <a:spcPts val="500"/>
              </a:spcBef>
              <a:spcAft>
                <a:spcPts val="0"/>
              </a:spcAft>
              <a:buClr>
                <a:srgbClr val="333333"/>
              </a:buClr>
              <a:buSzPts val="2400"/>
              <a:buFont typeface="Arial"/>
              <a:buChar char="•"/>
              <a:defRPr b="0" i="0" sz="2400" u="none" cap="none" strike="noStrike">
                <a:solidFill>
                  <a:srgbClr val="333333"/>
                </a:solidFill>
                <a:latin typeface="Arial"/>
                <a:ea typeface="Arial"/>
                <a:cs typeface="Arial"/>
                <a:sym typeface="Arial"/>
              </a:defRPr>
            </a:lvl3pPr>
            <a:lvl4pPr indent="-355600" lvl="3" marL="18288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4pPr>
            <a:lvl5pPr indent="-355600" lvl="4" marL="22860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8" name="Google Shape;308;p6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 restricted" showMasterSp="0" type="tx">
  <p:cSld name="TITLE_AND_BODY">
    <p:bg>
      <p:bgPr>
        <a:solidFill>
          <a:schemeClr val="dk1"/>
        </a:solidFill>
      </p:bgPr>
    </p:bg>
    <p:spTree>
      <p:nvGrpSpPr>
        <p:cNvPr id="316" name="Shape 316"/>
        <p:cNvGrpSpPr/>
        <p:nvPr/>
      </p:nvGrpSpPr>
      <p:grpSpPr>
        <a:xfrm>
          <a:off x="0" y="0"/>
          <a:ext cx="0" cy="0"/>
          <a:chOff x="0" y="0"/>
          <a:chExt cx="0" cy="0"/>
        </a:xfrm>
      </p:grpSpPr>
      <p:sp>
        <p:nvSpPr>
          <p:cNvPr id="317" name="Google Shape;317;p65"/>
          <p:cNvSpPr/>
          <p:nvPr/>
        </p:nvSpPr>
        <p:spPr>
          <a:xfrm>
            <a:off x="3117712"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18" name="Google Shape;318;p65"/>
          <p:cNvSpPr/>
          <p:nvPr/>
        </p:nvSpPr>
        <p:spPr>
          <a:xfrm>
            <a:off x="3157933" y="1130224"/>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19" name="Google Shape;319;p65"/>
          <p:cNvSpPr/>
          <p:nvPr/>
        </p:nvSpPr>
        <p:spPr>
          <a:xfrm>
            <a:off x="3175284"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20" name="Google Shape;320;p65"/>
          <p:cNvSpPr/>
          <p:nvPr/>
        </p:nvSpPr>
        <p:spPr>
          <a:xfrm>
            <a:off x="7245725" y="4789150"/>
            <a:ext cx="1625700" cy="142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Font typeface="Arial"/>
              <a:buNone/>
            </a:pPr>
            <a:r>
              <a:rPr b="1" i="0" lang="en" sz="1000" u="none" cap="none" strike="noStrike">
                <a:solidFill>
                  <a:srgbClr val="FFFFFF"/>
                </a:solidFill>
                <a:latin typeface="Proxima Nova"/>
                <a:ea typeface="Proxima Nova"/>
                <a:cs typeface="Proxima Nova"/>
                <a:sym typeface="Proxima Nova"/>
              </a:rPr>
              <a:t>sevenbridges.com</a:t>
            </a:r>
            <a:endParaRPr b="1" sz="1000">
              <a:solidFill>
                <a:srgbClr val="FFFFFF"/>
              </a:solidFill>
              <a:latin typeface="Proxima Nova"/>
              <a:ea typeface="Proxima Nova"/>
              <a:cs typeface="Proxima Nova"/>
              <a:sym typeface="Proxima Nova"/>
            </a:endParaRPr>
          </a:p>
        </p:txBody>
      </p:sp>
      <p:sp>
        <p:nvSpPr>
          <p:cNvPr id="321" name="Google Shape;321;p65"/>
          <p:cNvSpPr txBox="1"/>
          <p:nvPr>
            <p:ph idx="1" type="subTitle"/>
          </p:nvPr>
        </p:nvSpPr>
        <p:spPr>
          <a:xfrm>
            <a:off x="1541429" y="2571750"/>
            <a:ext cx="6061200" cy="724800"/>
          </a:xfrm>
          <a:prstGeom prst="rect">
            <a:avLst/>
          </a:prstGeom>
        </p:spPr>
        <p:txBody>
          <a:bodyPr anchorCtr="0" anchor="t" bIns="80900" lIns="80900" spcFirstLastPara="1" rIns="80900" wrap="square" tIns="80900"/>
          <a:lstStyle>
            <a:lvl1pPr lvl="0" rtl="0" algn="ctr">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pic>
        <p:nvPicPr>
          <p:cNvPr descr="SB_Logotype_RGB_1C.png" id="322" name="Google Shape;322;p65"/>
          <p:cNvPicPr preferRelativeResize="0"/>
          <p:nvPr/>
        </p:nvPicPr>
        <p:blipFill>
          <a:blip r:embed="rId2">
            <a:alphaModFix/>
          </a:blip>
          <a:stretch>
            <a:fillRect/>
          </a:stretch>
        </p:blipFill>
        <p:spPr>
          <a:xfrm>
            <a:off x="3841798" y="1702580"/>
            <a:ext cx="1483162" cy="226687"/>
          </a:xfrm>
          <a:prstGeom prst="rect">
            <a:avLst/>
          </a:prstGeom>
          <a:noFill/>
          <a:ln>
            <a:noFill/>
          </a:ln>
        </p:spPr>
      </p:pic>
      <p:cxnSp>
        <p:nvCxnSpPr>
          <p:cNvPr id="323" name="Google Shape;323;p65"/>
          <p:cNvCxnSpPr/>
          <p:nvPr/>
        </p:nvCxnSpPr>
        <p:spPr>
          <a:xfrm>
            <a:off x="4155857" y="2107854"/>
            <a:ext cx="832200" cy="0"/>
          </a:xfrm>
          <a:prstGeom prst="straightConnector1">
            <a:avLst/>
          </a:prstGeom>
          <a:noFill/>
          <a:ln cap="flat" cmpd="sng" w="38100">
            <a:solidFill>
              <a:schemeClr val="accent4"/>
            </a:solidFill>
            <a:prstDash val="solid"/>
            <a:round/>
            <a:headEnd len="med" w="med" type="none"/>
            <a:tailEnd len="med" w="med" type="none"/>
          </a:ln>
        </p:spPr>
      </p:cxnSp>
      <p:sp>
        <p:nvSpPr>
          <p:cNvPr id="324" name="Google Shape;324;p65"/>
          <p:cNvSpPr txBox="1"/>
          <p:nvPr>
            <p:ph type="title"/>
          </p:nvPr>
        </p:nvSpPr>
        <p:spPr>
          <a:xfrm>
            <a:off x="1541429" y="2217506"/>
            <a:ext cx="6061200" cy="417300"/>
          </a:xfrm>
          <a:prstGeom prst="rect">
            <a:avLst/>
          </a:prstGeom>
        </p:spPr>
        <p:txBody>
          <a:bodyPr anchorCtr="0" anchor="t"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65"/>
          <p:cNvSpPr/>
          <p:nvPr/>
        </p:nvSpPr>
        <p:spPr>
          <a:xfrm>
            <a:off x="296575" y="4691050"/>
            <a:ext cx="1446900" cy="417300"/>
          </a:xfrm>
          <a:prstGeom prst="rect">
            <a:avLst/>
          </a:prstGeom>
          <a:noFill/>
          <a:ln>
            <a:noFill/>
          </a:ln>
        </p:spPr>
        <p:txBody>
          <a:bodyPr anchorCtr="0" anchor="ctr" bIns="0" lIns="0" spcFirstLastPara="1" rIns="0" wrap="square" tIns="0">
            <a:noAutofit/>
          </a:bodyPr>
          <a:lstStyle/>
          <a:p>
            <a:pPr indent="-114300" lvl="0" marL="114300" rtl="0">
              <a:spcBef>
                <a:spcPts val="0"/>
              </a:spcBef>
              <a:spcAft>
                <a:spcPts val="0"/>
              </a:spcAft>
              <a:buClr>
                <a:schemeClr val="accent3"/>
              </a:buClr>
              <a:buFont typeface="Arial"/>
              <a:buNone/>
            </a:pPr>
            <a:r>
              <a:rPr b="1" lang="en" sz="1000">
                <a:solidFill>
                  <a:srgbClr val="FFFFFF"/>
                </a:solidFill>
                <a:latin typeface="Proxima Nova"/>
                <a:ea typeface="Proxima Nova"/>
                <a:cs typeface="Proxima Nova"/>
                <a:sym typeface="Proxima Nova"/>
              </a:rPr>
              <a:t>© 2018 Seven Bridges</a:t>
            </a:r>
            <a:endParaRPr b="1" sz="10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no sub - restricted" showMasterSp="0">
  <p:cSld name="TITLE_AND_BODY_1">
    <p:bg>
      <p:bgPr>
        <a:solidFill>
          <a:schemeClr val="dk1"/>
        </a:solidFill>
      </p:bgPr>
    </p:bg>
    <p:spTree>
      <p:nvGrpSpPr>
        <p:cNvPr id="326" name="Shape 326"/>
        <p:cNvGrpSpPr/>
        <p:nvPr/>
      </p:nvGrpSpPr>
      <p:grpSpPr>
        <a:xfrm>
          <a:off x="0" y="0"/>
          <a:ext cx="0" cy="0"/>
          <a:chOff x="0" y="0"/>
          <a:chExt cx="0" cy="0"/>
        </a:xfrm>
      </p:grpSpPr>
      <p:sp>
        <p:nvSpPr>
          <p:cNvPr id="327" name="Google Shape;327;p66"/>
          <p:cNvSpPr/>
          <p:nvPr/>
        </p:nvSpPr>
        <p:spPr>
          <a:xfrm>
            <a:off x="3117712"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28" name="Google Shape;328;p66"/>
          <p:cNvSpPr/>
          <p:nvPr/>
        </p:nvSpPr>
        <p:spPr>
          <a:xfrm>
            <a:off x="3157933" y="1130224"/>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29" name="Google Shape;329;p66"/>
          <p:cNvSpPr/>
          <p:nvPr/>
        </p:nvSpPr>
        <p:spPr>
          <a:xfrm>
            <a:off x="3175284"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pic>
        <p:nvPicPr>
          <p:cNvPr descr="SB_Logotype_RGB_1C.png" id="330" name="Google Shape;330;p66"/>
          <p:cNvPicPr preferRelativeResize="0"/>
          <p:nvPr/>
        </p:nvPicPr>
        <p:blipFill>
          <a:blip r:embed="rId2">
            <a:alphaModFix/>
          </a:blip>
          <a:stretch>
            <a:fillRect/>
          </a:stretch>
        </p:blipFill>
        <p:spPr>
          <a:xfrm>
            <a:off x="3830448" y="1979905"/>
            <a:ext cx="1483162" cy="226687"/>
          </a:xfrm>
          <a:prstGeom prst="rect">
            <a:avLst/>
          </a:prstGeom>
          <a:noFill/>
          <a:ln>
            <a:noFill/>
          </a:ln>
        </p:spPr>
      </p:pic>
      <p:cxnSp>
        <p:nvCxnSpPr>
          <p:cNvPr id="331" name="Google Shape;331;p66"/>
          <p:cNvCxnSpPr/>
          <p:nvPr/>
        </p:nvCxnSpPr>
        <p:spPr>
          <a:xfrm>
            <a:off x="4155857" y="2393604"/>
            <a:ext cx="832200" cy="0"/>
          </a:xfrm>
          <a:prstGeom prst="straightConnector1">
            <a:avLst/>
          </a:prstGeom>
          <a:noFill/>
          <a:ln cap="flat" cmpd="sng" w="38100">
            <a:solidFill>
              <a:schemeClr val="accent4"/>
            </a:solidFill>
            <a:prstDash val="solid"/>
            <a:round/>
            <a:headEnd len="med" w="med" type="none"/>
            <a:tailEnd len="med" w="med" type="none"/>
          </a:ln>
        </p:spPr>
      </p:cxnSp>
      <p:sp>
        <p:nvSpPr>
          <p:cNvPr id="332" name="Google Shape;332;p66"/>
          <p:cNvSpPr txBox="1"/>
          <p:nvPr>
            <p:ph type="title"/>
          </p:nvPr>
        </p:nvSpPr>
        <p:spPr>
          <a:xfrm>
            <a:off x="1541429" y="2503256"/>
            <a:ext cx="6061200" cy="1249800"/>
          </a:xfrm>
          <a:prstGeom prst="rect">
            <a:avLst/>
          </a:prstGeom>
        </p:spPr>
        <p:txBody>
          <a:bodyPr anchorCtr="0" anchor="t"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66"/>
          <p:cNvSpPr/>
          <p:nvPr/>
        </p:nvSpPr>
        <p:spPr>
          <a:xfrm>
            <a:off x="7245725" y="4789150"/>
            <a:ext cx="1625700" cy="142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Font typeface="Arial"/>
              <a:buNone/>
            </a:pPr>
            <a:r>
              <a:rPr b="1" i="0" lang="en" sz="1000" u="none" cap="none" strike="noStrike">
                <a:solidFill>
                  <a:srgbClr val="FFFFFF"/>
                </a:solidFill>
                <a:latin typeface="Proxima Nova"/>
                <a:ea typeface="Proxima Nova"/>
                <a:cs typeface="Proxima Nova"/>
                <a:sym typeface="Proxima Nova"/>
              </a:rPr>
              <a:t>sevenbridges.com</a:t>
            </a:r>
            <a:endParaRPr b="1" sz="1000">
              <a:solidFill>
                <a:srgbClr val="FFFFFF"/>
              </a:solidFill>
              <a:latin typeface="Proxima Nova"/>
              <a:ea typeface="Proxima Nova"/>
              <a:cs typeface="Proxima Nova"/>
              <a:sym typeface="Proxima Nova"/>
            </a:endParaRPr>
          </a:p>
        </p:txBody>
      </p:sp>
      <p:sp>
        <p:nvSpPr>
          <p:cNvPr id="334" name="Google Shape;334;p66"/>
          <p:cNvSpPr/>
          <p:nvPr/>
        </p:nvSpPr>
        <p:spPr>
          <a:xfrm>
            <a:off x="296575" y="4691050"/>
            <a:ext cx="1446900" cy="417300"/>
          </a:xfrm>
          <a:prstGeom prst="rect">
            <a:avLst/>
          </a:prstGeom>
          <a:noFill/>
          <a:ln>
            <a:noFill/>
          </a:ln>
        </p:spPr>
        <p:txBody>
          <a:bodyPr anchorCtr="0" anchor="ctr" bIns="0" lIns="0" spcFirstLastPara="1" rIns="0" wrap="square" tIns="0">
            <a:noAutofit/>
          </a:bodyPr>
          <a:lstStyle/>
          <a:p>
            <a:pPr indent="-114300" lvl="0" marL="114300" rtl="0">
              <a:spcBef>
                <a:spcPts val="0"/>
              </a:spcBef>
              <a:spcAft>
                <a:spcPts val="0"/>
              </a:spcAft>
              <a:buClr>
                <a:schemeClr val="accent3"/>
              </a:buClr>
              <a:buFont typeface="Arial"/>
              <a:buNone/>
            </a:pPr>
            <a:r>
              <a:rPr b="1" lang="en" sz="1000">
                <a:solidFill>
                  <a:srgbClr val="FFFFFF"/>
                </a:solidFill>
                <a:latin typeface="Proxima Nova"/>
                <a:ea typeface="Proxima Nova"/>
                <a:cs typeface="Proxima Nova"/>
                <a:sym typeface="Proxima Nova"/>
              </a:rPr>
              <a:t>© 2018 Seven Bridges</a:t>
            </a:r>
            <a:endParaRPr b="1" sz="10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 internal" showMasterSp="0">
  <p:cSld name="TITLE_AND_BODY_3">
    <p:bg>
      <p:bgPr>
        <a:solidFill>
          <a:schemeClr val="dk1"/>
        </a:solidFill>
      </p:bgPr>
    </p:bg>
    <p:spTree>
      <p:nvGrpSpPr>
        <p:cNvPr id="335" name="Shape 335"/>
        <p:cNvGrpSpPr/>
        <p:nvPr/>
      </p:nvGrpSpPr>
      <p:grpSpPr>
        <a:xfrm>
          <a:off x="0" y="0"/>
          <a:ext cx="0" cy="0"/>
          <a:chOff x="0" y="0"/>
          <a:chExt cx="0" cy="0"/>
        </a:xfrm>
      </p:grpSpPr>
      <p:sp>
        <p:nvSpPr>
          <p:cNvPr id="336" name="Google Shape;336;p67"/>
          <p:cNvSpPr/>
          <p:nvPr/>
        </p:nvSpPr>
        <p:spPr>
          <a:xfrm>
            <a:off x="3117712"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37" name="Google Shape;337;p67"/>
          <p:cNvSpPr/>
          <p:nvPr/>
        </p:nvSpPr>
        <p:spPr>
          <a:xfrm>
            <a:off x="3157933" y="1130224"/>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38" name="Google Shape;338;p67"/>
          <p:cNvSpPr/>
          <p:nvPr/>
        </p:nvSpPr>
        <p:spPr>
          <a:xfrm>
            <a:off x="3175284"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39" name="Google Shape;339;p67"/>
          <p:cNvSpPr/>
          <p:nvPr/>
        </p:nvSpPr>
        <p:spPr>
          <a:xfrm>
            <a:off x="7245725" y="4789150"/>
            <a:ext cx="1625700" cy="142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Font typeface="Arial"/>
              <a:buNone/>
            </a:pPr>
            <a:r>
              <a:rPr b="1" i="0" lang="en" sz="1000" u="none" cap="none" strike="noStrike">
                <a:solidFill>
                  <a:srgbClr val="FFFFFF"/>
                </a:solidFill>
                <a:latin typeface="Proxima Nova"/>
                <a:ea typeface="Proxima Nova"/>
                <a:cs typeface="Proxima Nova"/>
                <a:sym typeface="Proxima Nova"/>
              </a:rPr>
              <a:t>sevenbridges.com</a:t>
            </a:r>
            <a:endParaRPr b="1" sz="1000">
              <a:solidFill>
                <a:srgbClr val="FFFFFF"/>
              </a:solidFill>
              <a:latin typeface="Proxima Nova"/>
              <a:ea typeface="Proxima Nova"/>
              <a:cs typeface="Proxima Nova"/>
              <a:sym typeface="Proxima Nova"/>
            </a:endParaRPr>
          </a:p>
        </p:txBody>
      </p:sp>
      <p:sp>
        <p:nvSpPr>
          <p:cNvPr id="340" name="Google Shape;340;p67"/>
          <p:cNvSpPr txBox="1"/>
          <p:nvPr>
            <p:ph idx="1" type="subTitle"/>
          </p:nvPr>
        </p:nvSpPr>
        <p:spPr>
          <a:xfrm>
            <a:off x="1541429" y="2571750"/>
            <a:ext cx="6061200" cy="724800"/>
          </a:xfrm>
          <a:prstGeom prst="rect">
            <a:avLst/>
          </a:prstGeom>
        </p:spPr>
        <p:txBody>
          <a:bodyPr anchorCtr="0" anchor="t" bIns="80900" lIns="80900" spcFirstLastPara="1" rIns="80900" wrap="square" tIns="80900"/>
          <a:lstStyle>
            <a:lvl1pPr lvl="0" rtl="0" algn="ctr">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pic>
        <p:nvPicPr>
          <p:cNvPr descr="SB_Logotype_RGB_1C.png" id="341" name="Google Shape;341;p67"/>
          <p:cNvPicPr preferRelativeResize="0"/>
          <p:nvPr/>
        </p:nvPicPr>
        <p:blipFill>
          <a:blip r:embed="rId2">
            <a:alphaModFix/>
          </a:blip>
          <a:stretch>
            <a:fillRect/>
          </a:stretch>
        </p:blipFill>
        <p:spPr>
          <a:xfrm>
            <a:off x="3841798" y="1702580"/>
            <a:ext cx="1483162" cy="226687"/>
          </a:xfrm>
          <a:prstGeom prst="rect">
            <a:avLst/>
          </a:prstGeom>
          <a:noFill/>
          <a:ln>
            <a:noFill/>
          </a:ln>
        </p:spPr>
      </p:pic>
      <p:cxnSp>
        <p:nvCxnSpPr>
          <p:cNvPr id="342" name="Google Shape;342;p67"/>
          <p:cNvCxnSpPr/>
          <p:nvPr/>
        </p:nvCxnSpPr>
        <p:spPr>
          <a:xfrm>
            <a:off x="4155857" y="2107854"/>
            <a:ext cx="832200" cy="0"/>
          </a:xfrm>
          <a:prstGeom prst="straightConnector1">
            <a:avLst/>
          </a:prstGeom>
          <a:noFill/>
          <a:ln cap="flat" cmpd="sng" w="38100">
            <a:solidFill>
              <a:schemeClr val="accent4"/>
            </a:solidFill>
            <a:prstDash val="solid"/>
            <a:round/>
            <a:headEnd len="med" w="med" type="none"/>
            <a:tailEnd len="med" w="med" type="none"/>
          </a:ln>
        </p:spPr>
      </p:cxnSp>
      <p:sp>
        <p:nvSpPr>
          <p:cNvPr id="343" name="Google Shape;343;p67"/>
          <p:cNvSpPr txBox="1"/>
          <p:nvPr>
            <p:ph type="title"/>
          </p:nvPr>
        </p:nvSpPr>
        <p:spPr>
          <a:xfrm>
            <a:off x="1541429" y="2217506"/>
            <a:ext cx="6061200" cy="417300"/>
          </a:xfrm>
          <a:prstGeom prst="rect">
            <a:avLst/>
          </a:prstGeom>
        </p:spPr>
        <p:txBody>
          <a:bodyPr anchorCtr="0" anchor="t"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67"/>
          <p:cNvSpPr/>
          <p:nvPr/>
        </p:nvSpPr>
        <p:spPr>
          <a:xfrm>
            <a:off x="296575" y="4691050"/>
            <a:ext cx="1446900" cy="417300"/>
          </a:xfrm>
          <a:prstGeom prst="rect">
            <a:avLst/>
          </a:prstGeom>
          <a:noFill/>
          <a:ln>
            <a:noFill/>
          </a:ln>
        </p:spPr>
        <p:txBody>
          <a:bodyPr anchorCtr="0" anchor="ctr" bIns="0" lIns="0" spcFirstLastPara="1" rIns="0" wrap="square" tIns="0">
            <a:noAutofit/>
          </a:bodyPr>
          <a:lstStyle/>
          <a:p>
            <a:pPr indent="-114300" lvl="0" marL="114300" rtl="0">
              <a:spcBef>
                <a:spcPts val="0"/>
              </a:spcBef>
              <a:spcAft>
                <a:spcPts val="0"/>
              </a:spcAft>
              <a:buClr>
                <a:schemeClr val="accent3"/>
              </a:buClr>
              <a:buFont typeface="Arial"/>
              <a:buNone/>
            </a:pPr>
            <a:r>
              <a:rPr b="1" lang="en" sz="1000">
                <a:solidFill>
                  <a:srgbClr val="FFFFFF"/>
                </a:solidFill>
                <a:latin typeface="Proxima Nova"/>
                <a:ea typeface="Proxima Nova"/>
                <a:cs typeface="Proxima Nova"/>
                <a:sym typeface="Proxima Nova"/>
              </a:rPr>
              <a:t>© 2018 Seven Bridges</a:t>
            </a:r>
            <a:endParaRPr b="1" sz="10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no sub - internal" showMasterSp="0">
  <p:cSld name="TITLE_AND_BODY_1_2">
    <p:bg>
      <p:bgPr>
        <a:solidFill>
          <a:schemeClr val="dk1"/>
        </a:solidFill>
      </p:bgPr>
    </p:bg>
    <p:spTree>
      <p:nvGrpSpPr>
        <p:cNvPr id="345" name="Shape 345"/>
        <p:cNvGrpSpPr/>
        <p:nvPr/>
      </p:nvGrpSpPr>
      <p:grpSpPr>
        <a:xfrm>
          <a:off x="0" y="0"/>
          <a:ext cx="0" cy="0"/>
          <a:chOff x="0" y="0"/>
          <a:chExt cx="0" cy="0"/>
        </a:xfrm>
      </p:grpSpPr>
      <p:sp>
        <p:nvSpPr>
          <p:cNvPr id="346" name="Google Shape;346;p68"/>
          <p:cNvSpPr/>
          <p:nvPr/>
        </p:nvSpPr>
        <p:spPr>
          <a:xfrm>
            <a:off x="3117712"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47" name="Google Shape;347;p68"/>
          <p:cNvSpPr/>
          <p:nvPr/>
        </p:nvSpPr>
        <p:spPr>
          <a:xfrm>
            <a:off x="3157933" y="1130224"/>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48" name="Google Shape;348;p68"/>
          <p:cNvSpPr/>
          <p:nvPr/>
        </p:nvSpPr>
        <p:spPr>
          <a:xfrm>
            <a:off x="3175284"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pic>
        <p:nvPicPr>
          <p:cNvPr descr="SB_Logotype_RGB_1C.png" id="349" name="Google Shape;349;p68"/>
          <p:cNvPicPr preferRelativeResize="0"/>
          <p:nvPr/>
        </p:nvPicPr>
        <p:blipFill>
          <a:blip r:embed="rId2">
            <a:alphaModFix/>
          </a:blip>
          <a:stretch>
            <a:fillRect/>
          </a:stretch>
        </p:blipFill>
        <p:spPr>
          <a:xfrm>
            <a:off x="3830448" y="1979905"/>
            <a:ext cx="1483162" cy="226687"/>
          </a:xfrm>
          <a:prstGeom prst="rect">
            <a:avLst/>
          </a:prstGeom>
          <a:noFill/>
          <a:ln>
            <a:noFill/>
          </a:ln>
        </p:spPr>
      </p:pic>
      <p:cxnSp>
        <p:nvCxnSpPr>
          <p:cNvPr id="350" name="Google Shape;350;p68"/>
          <p:cNvCxnSpPr/>
          <p:nvPr/>
        </p:nvCxnSpPr>
        <p:spPr>
          <a:xfrm>
            <a:off x="4155857" y="2393604"/>
            <a:ext cx="832200" cy="0"/>
          </a:xfrm>
          <a:prstGeom prst="straightConnector1">
            <a:avLst/>
          </a:prstGeom>
          <a:noFill/>
          <a:ln cap="flat" cmpd="sng" w="38100">
            <a:solidFill>
              <a:schemeClr val="accent4"/>
            </a:solidFill>
            <a:prstDash val="solid"/>
            <a:round/>
            <a:headEnd len="med" w="med" type="none"/>
            <a:tailEnd len="med" w="med" type="none"/>
          </a:ln>
        </p:spPr>
      </p:cxnSp>
      <p:sp>
        <p:nvSpPr>
          <p:cNvPr id="351" name="Google Shape;351;p68"/>
          <p:cNvSpPr txBox="1"/>
          <p:nvPr>
            <p:ph type="title"/>
          </p:nvPr>
        </p:nvSpPr>
        <p:spPr>
          <a:xfrm>
            <a:off x="1541429" y="2503256"/>
            <a:ext cx="6061200" cy="1249800"/>
          </a:xfrm>
          <a:prstGeom prst="rect">
            <a:avLst/>
          </a:prstGeom>
        </p:spPr>
        <p:txBody>
          <a:bodyPr anchorCtr="0" anchor="t"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68"/>
          <p:cNvSpPr/>
          <p:nvPr/>
        </p:nvSpPr>
        <p:spPr>
          <a:xfrm>
            <a:off x="7245725" y="4789150"/>
            <a:ext cx="1625700" cy="142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Font typeface="Arial"/>
              <a:buNone/>
            </a:pPr>
            <a:r>
              <a:rPr b="1" i="0" lang="en" sz="1000" u="none" cap="none" strike="noStrike">
                <a:solidFill>
                  <a:srgbClr val="FFFFFF"/>
                </a:solidFill>
                <a:latin typeface="Proxima Nova"/>
                <a:ea typeface="Proxima Nova"/>
                <a:cs typeface="Proxima Nova"/>
                <a:sym typeface="Proxima Nova"/>
              </a:rPr>
              <a:t>sevenbridges.com</a:t>
            </a:r>
            <a:endParaRPr b="1" sz="1000">
              <a:solidFill>
                <a:srgbClr val="FFFFFF"/>
              </a:solidFill>
              <a:latin typeface="Proxima Nova"/>
              <a:ea typeface="Proxima Nova"/>
              <a:cs typeface="Proxima Nova"/>
              <a:sym typeface="Proxima Nova"/>
            </a:endParaRPr>
          </a:p>
        </p:txBody>
      </p:sp>
      <p:sp>
        <p:nvSpPr>
          <p:cNvPr id="353" name="Google Shape;353;p68"/>
          <p:cNvSpPr/>
          <p:nvPr/>
        </p:nvSpPr>
        <p:spPr>
          <a:xfrm>
            <a:off x="296575" y="4691050"/>
            <a:ext cx="1446900" cy="417300"/>
          </a:xfrm>
          <a:prstGeom prst="rect">
            <a:avLst/>
          </a:prstGeom>
          <a:noFill/>
          <a:ln>
            <a:noFill/>
          </a:ln>
        </p:spPr>
        <p:txBody>
          <a:bodyPr anchorCtr="0" anchor="ctr" bIns="0" lIns="0" spcFirstLastPara="1" rIns="0" wrap="square" tIns="0">
            <a:noAutofit/>
          </a:bodyPr>
          <a:lstStyle/>
          <a:p>
            <a:pPr indent="-114300" lvl="0" marL="114300" rtl="0">
              <a:spcBef>
                <a:spcPts val="0"/>
              </a:spcBef>
              <a:spcAft>
                <a:spcPts val="0"/>
              </a:spcAft>
              <a:buClr>
                <a:schemeClr val="accent3"/>
              </a:buClr>
              <a:buFont typeface="Arial"/>
              <a:buNone/>
            </a:pPr>
            <a:r>
              <a:rPr b="1" lang="en" sz="1000">
                <a:solidFill>
                  <a:srgbClr val="FFFFFF"/>
                </a:solidFill>
                <a:latin typeface="Proxima Nova"/>
                <a:ea typeface="Proxima Nova"/>
                <a:cs typeface="Proxima Nova"/>
                <a:sym typeface="Proxima Nova"/>
              </a:rPr>
              <a:t>© 2018 Seven Bridges</a:t>
            </a:r>
            <a:endParaRPr b="1" sz="10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 public" showMasterSp="0">
  <p:cSld name="TITLE_AND_BODY_2">
    <p:bg>
      <p:bgPr>
        <a:solidFill>
          <a:schemeClr val="dk1"/>
        </a:solidFill>
      </p:bgPr>
    </p:bg>
    <p:spTree>
      <p:nvGrpSpPr>
        <p:cNvPr id="354" name="Shape 354"/>
        <p:cNvGrpSpPr/>
        <p:nvPr/>
      </p:nvGrpSpPr>
      <p:grpSpPr>
        <a:xfrm>
          <a:off x="0" y="0"/>
          <a:ext cx="0" cy="0"/>
          <a:chOff x="0" y="0"/>
          <a:chExt cx="0" cy="0"/>
        </a:xfrm>
      </p:grpSpPr>
      <p:sp>
        <p:nvSpPr>
          <p:cNvPr id="355" name="Google Shape;355;p69"/>
          <p:cNvSpPr/>
          <p:nvPr/>
        </p:nvSpPr>
        <p:spPr>
          <a:xfrm>
            <a:off x="3117712"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56" name="Google Shape;356;p69"/>
          <p:cNvSpPr/>
          <p:nvPr/>
        </p:nvSpPr>
        <p:spPr>
          <a:xfrm>
            <a:off x="3157933" y="1130224"/>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57" name="Google Shape;357;p69"/>
          <p:cNvSpPr/>
          <p:nvPr/>
        </p:nvSpPr>
        <p:spPr>
          <a:xfrm>
            <a:off x="3175284"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58" name="Google Shape;358;p69"/>
          <p:cNvSpPr txBox="1"/>
          <p:nvPr>
            <p:ph idx="1" type="subTitle"/>
          </p:nvPr>
        </p:nvSpPr>
        <p:spPr>
          <a:xfrm>
            <a:off x="1541429" y="2571750"/>
            <a:ext cx="6061200" cy="724800"/>
          </a:xfrm>
          <a:prstGeom prst="rect">
            <a:avLst/>
          </a:prstGeom>
        </p:spPr>
        <p:txBody>
          <a:bodyPr anchorCtr="0" anchor="t" bIns="80900" lIns="80900" spcFirstLastPara="1" rIns="80900" wrap="square" tIns="80900"/>
          <a:lstStyle>
            <a:lvl1pPr lvl="0" rtl="0" algn="ctr">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359" name="Google Shape;359;p69"/>
          <p:cNvSpPr txBox="1"/>
          <p:nvPr>
            <p:ph type="title"/>
          </p:nvPr>
        </p:nvSpPr>
        <p:spPr>
          <a:xfrm>
            <a:off x="1541429" y="2217506"/>
            <a:ext cx="6061200" cy="417300"/>
          </a:xfrm>
          <a:prstGeom prst="rect">
            <a:avLst/>
          </a:prstGeom>
        </p:spPr>
        <p:txBody>
          <a:bodyPr anchorCtr="0" anchor="t"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69"/>
          <p:cNvSpPr/>
          <p:nvPr/>
        </p:nvSpPr>
        <p:spPr>
          <a:xfrm>
            <a:off x="3773850" y="4813652"/>
            <a:ext cx="1596300" cy="319200"/>
          </a:xfrm>
          <a:prstGeom prst="rect">
            <a:avLst/>
          </a:prstGeom>
          <a:noFill/>
          <a:ln>
            <a:noFill/>
          </a:ln>
        </p:spPr>
        <p:txBody>
          <a:bodyPr anchorCtr="0" anchor="ctr" bIns="0" lIns="0" spcFirstLastPara="1" rIns="0" wrap="square" tIns="0">
            <a:noAutofit/>
          </a:bodyPr>
          <a:lstStyle/>
          <a:p>
            <a:pPr indent="-114300" lvl="0" marL="114300" marR="0" rtl="0" algn="ctr">
              <a:lnSpc>
                <a:spcPct val="100000"/>
              </a:lnSpc>
              <a:spcBef>
                <a:spcPts val="0"/>
              </a:spcBef>
              <a:spcAft>
                <a:spcPts val="0"/>
              </a:spcAft>
              <a:buClr>
                <a:schemeClr val="accent3"/>
              </a:buClr>
              <a:buFont typeface="Arial"/>
              <a:buNone/>
            </a:pPr>
            <a:r>
              <a:rPr b="1" lang="en" sz="900">
                <a:solidFill>
                  <a:schemeClr val="dk1"/>
                </a:solidFill>
              </a:rPr>
              <a:t>cancergenomicscloud</a:t>
            </a:r>
            <a:r>
              <a:rPr b="1" i="0" lang="en" sz="900" u="none" cap="none" strike="noStrike">
                <a:solidFill>
                  <a:schemeClr val="dk1"/>
                </a:solidFill>
              </a:rPr>
              <a:t>.</a:t>
            </a:r>
            <a:r>
              <a:rPr b="1" lang="en" sz="900">
                <a:solidFill>
                  <a:schemeClr val="dk1"/>
                </a:solidFill>
              </a:rPr>
              <a:t>org</a:t>
            </a:r>
            <a:endParaRPr b="1" sz="900">
              <a:solidFill>
                <a:schemeClr val="dk1"/>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no title - public" showMasterSp="0">
  <p:cSld name="TITLE_AND_BODY_1_1">
    <p:bg>
      <p:bgPr>
        <a:solidFill>
          <a:schemeClr val="dk1"/>
        </a:solidFill>
      </p:bgPr>
    </p:bg>
    <p:spTree>
      <p:nvGrpSpPr>
        <p:cNvPr id="361" name="Shape 361"/>
        <p:cNvGrpSpPr/>
        <p:nvPr/>
      </p:nvGrpSpPr>
      <p:grpSpPr>
        <a:xfrm>
          <a:off x="0" y="0"/>
          <a:ext cx="0" cy="0"/>
          <a:chOff x="0" y="0"/>
          <a:chExt cx="0" cy="0"/>
        </a:xfrm>
      </p:grpSpPr>
      <p:sp>
        <p:nvSpPr>
          <p:cNvPr id="362" name="Google Shape;362;p70"/>
          <p:cNvSpPr/>
          <p:nvPr/>
        </p:nvSpPr>
        <p:spPr>
          <a:xfrm>
            <a:off x="3117712"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63" name="Google Shape;363;p70"/>
          <p:cNvSpPr/>
          <p:nvPr/>
        </p:nvSpPr>
        <p:spPr>
          <a:xfrm>
            <a:off x="3157933" y="1130224"/>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sp>
        <p:nvSpPr>
          <p:cNvPr id="364" name="Google Shape;364;p70"/>
          <p:cNvSpPr/>
          <p:nvPr/>
        </p:nvSpPr>
        <p:spPr>
          <a:xfrm>
            <a:off x="3175284" y="1095575"/>
            <a:ext cx="2850900" cy="2830200"/>
          </a:xfrm>
          <a:prstGeom prst="ellipse">
            <a:avLst/>
          </a:prstGeom>
          <a:noFill/>
          <a:ln cap="flat" cmpd="sng" w="9525">
            <a:solidFill>
              <a:srgbClr val="435475"/>
            </a:solidFill>
            <a:prstDash val="solid"/>
            <a:round/>
            <a:headEnd len="sm" w="sm" type="none"/>
            <a:tailEnd len="sm" w="sm" type="none"/>
          </a:ln>
        </p:spPr>
        <p:txBody>
          <a:bodyPr anchorCtr="0" anchor="ctr" bIns="80900" lIns="80900" spcFirstLastPara="1" rIns="80900" wrap="square" tIns="80900">
            <a:noAutofit/>
          </a:bodyPr>
          <a:lstStyle/>
          <a:p>
            <a:pPr indent="0" lvl="0" marL="0" rtl="0">
              <a:spcBef>
                <a:spcPts val="0"/>
              </a:spcBef>
              <a:spcAft>
                <a:spcPts val="0"/>
              </a:spcAft>
              <a:buNone/>
            </a:pPr>
            <a:r>
              <a:t/>
            </a:r>
            <a:endParaRPr sz="1200"/>
          </a:p>
        </p:txBody>
      </p:sp>
      <p:pic>
        <p:nvPicPr>
          <p:cNvPr descr="SB_Logotype_RGB_1C.png" id="365" name="Google Shape;365;p70"/>
          <p:cNvPicPr preferRelativeResize="0"/>
          <p:nvPr/>
        </p:nvPicPr>
        <p:blipFill>
          <a:blip r:embed="rId2">
            <a:alphaModFix/>
          </a:blip>
          <a:stretch>
            <a:fillRect/>
          </a:stretch>
        </p:blipFill>
        <p:spPr>
          <a:xfrm>
            <a:off x="3830448" y="1979905"/>
            <a:ext cx="1483162" cy="226687"/>
          </a:xfrm>
          <a:prstGeom prst="rect">
            <a:avLst/>
          </a:prstGeom>
          <a:noFill/>
          <a:ln>
            <a:noFill/>
          </a:ln>
        </p:spPr>
      </p:pic>
      <p:cxnSp>
        <p:nvCxnSpPr>
          <p:cNvPr id="366" name="Google Shape;366;p70"/>
          <p:cNvCxnSpPr/>
          <p:nvPr/>
        </p:nvCxnSpPr>
        <p:spPr>
          <a:xfrm>
            <a:off x="4155857" y="2393604"/>
            <a:ext cx="832200" cy="0"/>
          </a:xfrm>
          <a:prstGeom prst="straightConnector1">
            <a:avLst/>
          </a:prstGeom>
          <a:noFill/>
          <a:ln cap="flat" cmpd="sng" w="38100">
            <a:solidFill>
              <a:schemeClr val="accent4"/>
            </a:solidFill>
            <a:prstDash val="solid"/>
            <a:round/>
            <a:headEnd len="med" w="med" type="none"/>
            <a:tailEnd len="med" w="med" type="none"/>
          </a:ln>
        </p:spPr>
      </p:cxnSp>
      <p:sp>
        <p:nvSpPr>
          <p:cNvPr id="367" name="Google Shape;367;p70"/>
          <p:cNvSpPr txBox="1"/>
          <p:nvPr>
            <p:ph type="title"/>
          </p:nvPr>
        </p:nvSpPr>
        <p:spPr>
          <a:xfrm>
            <a:off x="1541429" y="2503256"/>
            <a:ext cx="6061200" cy="1249800"/>
          </a:xfrm>
          <a:prstGeom prst="rect">
            <a:avLst/>
          </a:prstGeom>
        </p:spPr>
        <p:txBody>
          <a:bodyPr anchorCtr="0" anchor="t"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70"/>
          <p:cNvSpPr/>
          <p:nvPr/>
        </p:nvSpPr>
        <p:spPr>
          <a:xfrm>
            <a:off x="7245725" y="4789150"/>
            <a:ext cx="1625700" cy="142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Font typeface="Arial"/>
              <a:buNone/>
            </a:pPr>
            <a:r>
              <a:rPr b="1" i="0" lang="en" sz="1000" u="none" cap="none" strike="noStrike">
                <a:solidFill>
                  <a:srgbClr val="FFFFFF"/>
                </a:solidFill>
                <a:latin typeface="Proxima Nova"/>
                <a:ea typeface="Proxima Nova"/>
                <a:cs typeface="Proxima Nova"/>
                <a:sym typeface="Proxima Nova"/>
              </a:rPr>
              <a:t>sevenbridges.com</a:t>
            </a:r>
            <a:endParaRPr b="1" sz="1000">
              <a:solidFill>
                <a:srgbClr val="FFFFFF"/>
              </a:solidFill>
              <a:latin typeface="Proxima Nova"/>
              <a:ea typeface="Proxima Nova"/>
              <a:cs typeface="Proxima Nova"/>
              <a:sym typeface="Proxima Nova"/>
            </a:endParaRPr>
          </a:p>
        </p:txBody>
      </p:sp>
      <p:sp>
        <p:nvSpPr>
          <p:cNvPr id="369" name="Google Shape;369;p70"/>
          <p:cNvSpPr/>
          <p:nvPr/>
        </p:nvSpPr>
        <p:spPr>
          <a:xfrm>
            <a:off x="296575" y="4691050"/>
            <a:ext cx="1446900" cy="417300"/>
          </a:xfrm>
          <a:prstGeom prst="rect">
            <a:avLst/>
          </a:prstGeom>
          <a:noFill/>
          <a:ln>
            <a:noFill/>
          </a:ln>
        </p:spPr>
        <p:txBody>
          <a:bodyPr anchorCtr="0" anchor="ctr" bIns="0" lIns="0" spcFirstLastPara="1" rIns="0" wrap="square" tIns="0">
            <a:noAutofit/>
          </a:bodyPr>
          <a:lstStyle/>
          <a:p>
            <a:pPr indent="-114300" lvl="0" marL="114300" rtl="0">
              <a:spcBef>
                <a:spcPts val="0"/>
              </a:spcBef>
              <a:spcAft>
                <a:spcPts val="0"/>
              </a:spcAft>
              <a:buClr>
                <a:schemeClr val="accent3"/>
              </a:buClr>
              <a:buFont typeface="Arial"/>
              <a:buNone/>
            </a:pPr>
            <a:r>
              <a:rPr b="1" lang="en" sz="1000">
                <a:solidFill>
                  <a:srgbClr val="FFFFFF"/>
                </a:solidFill>
                <a:latin typeface="Proxima Nova"/>
                <a:ea typeface="Proxima Nova"/>
                <a:cs typeface="Proxima Nova"/>
                <a:sym typeface="Proxima Nova"/>
              </a:rPr>
              <a:t>© 2018 Seven Bridges</a:t>
            </a:r>
            <a:endParaRPr b="1" sz="10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estricted" showMasterSp="0">
  <p:cSld name="Title Slide">
    <p:spTree>
      <p:nvGrpSpPr>
        <p:cNvPr id="370" name="Shape 370"/>
        <p:cNvGrpSpPr/>
        <p:nvPr/>
      </p:nvGrpSpPr>
      <p:grpSpPr>
        <a:xfrm>
          <a:off x="0" y="0"/>
          <a:ext cx="0" cy="0"/>
          <a:chOff x="0" y="0"/>
          <a:chExt cx="0" cy="0"/>
        </a:xfrm>
      </p:grpSpPr>
      <p:sp>
        <p:nvSpPr>
          <p:cNvPr id="371" name="Google Shape;371;p71"/>
          <p:cNvSpPr/>
          <p:nvPr/>
        </p:nvSpPr>
        <p:spPr>
          <a:xfrm>
            <a:off x="453571" y="4592288"/>
            <a:ext cx="6213900" cy="339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accent3"/>
              </a:buClr>
              <a:buFont typeface="Arial"/>
              <a:buNone/>
            </a:pPr>
            <a:r>
              <a:rPr lang="en" sz="700">
                <a:solidFill>
                  <a:schemeClr val="lt1"/>
                </a:solidFill>
                <a:latin typeface="Proxima Nova"/>
                <a:ea typeface="Proxima Nova"/>
                <a:cs typeface="Proxima Nova"/>
                <a:sym typeface="Proxima Nova"/>
              </a:rPr>
              <a:t>Biotechnology and genomics deal with sensitive information and intellectual property. Seven Bridges Genomics will protect the confidentiality of your data and proprietary</a:t>
            </a:r>
            <a:r>
              <a:rPr lang="en" sz="700">
                <a:solidFill>
                  <a:schemeClr val="lt1"/>
                </a:solidFill>
                <a:latin typeface="Proxima Nova"/>
                <a:ea typeface="Proxima Nova"/>
                <a:cs typeface="Proxima Nova"/>
                <a:sym typeface="Proxima Nova"/>
              </a:rPr>
              <a:t> </a:t>
            </a:r>
            <a:r>
              <a:rPr lang="en" sz="700">
                <a:solidFill>
                  <a:schemeClr val="lt1"/>
                </a:solidFill>
                <a:latin typeface="Proxima Nova"/>
                <a:ea typeface="Proxima Nova"/>
                <a:cs typeface="Proxima Nova"/>
                <a:sym typeface="Proxima Nova"/>
              </a:rPr>
              <a:t>approaches. Similarly, we look to you to protect our interests in our intellectual property. Seven Bridges Genomics</a:t>
            </a:r>
            <a:r>
              <a:rPr lang="en" sz="700">
                <a:solidFill>
                  <a:schemeClr val="lt1"/>
                </a:solidFill>
                <a:latin typeface="Proxima Nova"/>
                <a:ea typeface="Proxima Nova"/>
                <a:cs typeface="Proxima Nova"/>
                <a:sym typeface="Proxima Nova"/>
              </a:rPr>
              <a:t> </a:t>
            </a:r>
            <a:r>
              <a:rPr lang="en" sz="700">
                <a:solidFill>
                  <a:schemeClr val="lt1"/>
                </a:solidFill>
                <a:latin typeface="Proxima Nova"/>
                <a:ea typeface="Proxima Nova"/>
                <a:cs typeface="Proxima Nova"/>
                <a:sym typeface="Proxima Nova"/>
              </a:rPr>
              <a:t>does not accept any liability for information contained in this document. All information provided in this document is subject to change</a:t>
            </a:r>
            <a:r>
              <a:rPr lang="en" sz="700">
                <a:solidFill>
                  <a:schemeClr val="lt1"/>
                </a:solidFill>
                <a:latin typeface="Proxima Nova"/>
                <a:ea typeface="Proxima Nova"/>
                <a:cs typeface="Proxima Nova"/>
                <a:sym typeface="Proxima Nova"/>
              </a:rPr>
              <a:t> </a:t>
            </a:r>
            <a:r>
              <a:rPr lang="en" sz="700">
                <a:solidFill>
                  <a:schemeClr val="lt1"/>
                </a:solidFill>
                <a:latin typeface="Proxima Nova"/>
                <a:ea typeface="Proxima Nova"/>
                <a:cs typeface="Proxima Nova"/>
                <a:sym typeface="Proxima Nova"/>
              </a:rPr>
              <a:t>without notice. </a:t>
            </a:r>
            <a:endParaRPr sz="700">
              <a:solidFill>
                <a:schemeClr val="lt1"/>
              </a:solidFill>
              <a:latin typeface="Proxima Nova"/>
              <a:ea typeface="Proxima Nova"/>
              <a:cs typeface="Proxima Nova"/>
              <a:sym typeface="Proxima Nova"/>
            </a:endParaRPr>
          </a:p>
        </p:txBody>
      </p:sp>
      <p:pic>
        <p:nvPicPr>
          <p:cNvPr id="372" name="Google Shape;372;p71"/>
          <p:cNvPicPr preferRelativeResize="0"/>
          <p:nvPr/>
        </p:nvPicPr>
        <p:blipFill/>
        <p:spPr>
          <a:xfrm>
            <a:off x="465663" y="337277"/>
            <a:ext cx="2986200" cy="339900"/>
          </a:xfrm>
          <a:prstGeom prst="rect">
            <a:avLst/>
          </a:prstGeom>
          <a:solidFill>
            <a:srgbClr val="FFFFFF"/>
          </a:solidFill>
          <a:ln>
            <a:noFill/>
          </a:ln>
        </p:spPr>
      </p:pic>
      <p:sp>
        <p:nvSpPr>
          <p:cNvPr id="373" name="Google Shape;373;p71"/>
          <p:cNvSpPr txBox="1"/>
          <p:nvPr>
            <p:ph type="title"/>
          </p:nvPr>
        </p:nvSpPr>
        <p:spPr>
          <a:xfrm>
            <a:off x="460012" y="2293001"/>
            <a:ext cx="7063800" cy="419100"/>
          </a:xfrm>
          <a:prstGeom prst="rect">
            <a:avLst/>
          </a:prstGeom>
          <a:noFill/>
          <a:ln>
            <a:noFill/>
          </a:ln>
        </p:spPr>
        <p:txBody>
          <a:bodyPr anchorCtr="0" anchor="ctr" bIns="80900" lIns="80900" spcFirstLastPara="1" rIns="80900" wrap="square" tIns="80900"/>
          <a:lstStyle>
            <a:lvl1pPr indent="0" lvl="0" marL="0" marR="0" rtl="0" algn="l">
              <a:lnSpc>
                <a:spcPct val="130000"/>
              </a:lnSpc>
              <a:spcBef>
                <a:spcPts val="0"/>
              </a:spcBef>
              <a:spcAft>
                <a:spcPts val="0"/>
              </a:spcAft>
              <a:buSzPts val="2100"/>
              <a:buNone/>
              <a:defRPr i="0" u="none" cap="none" strike="noStrike"/>
            </a:lvl1pPr>
            <a:lvl2pPr indent="0" lvl="1"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2pPr>
            <a:lvl3pPr indent="0" lvl="2"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3pPr>
            <a:lvl4pPr indent="0" lvl="3"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4pPr>
            <a:lvl5pPr indent="0" lvl="4"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5pPr>
            <a:lvl6pPr indent="-209550" lvl="5"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6pPr>
            <a:lvl7pPr indent="-209550" lvl="6"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7pPr>
            <a:lvl8pPr indent="-209550" lvl="7"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8pPr>
            <a:lvl9pPr indent="-209550" lvl="8"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9pPr>
          </a:lstStyle>
          <a:p/>
        </p:txBody>
      </p:sp>
      <p:sp>
        <p:nvSpPr>
          <p:cNvPr id="374" name="Google Shape;374;p71"/>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375" name="Google Shape;375;p71"/>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cxnSp>
        <p:nvCxnSpPr>
          <p:cNvPr id="376" name="Google Shape;376;p71"/>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
        <p:nvSpPr>
          <p:cNvPr id="377" name="Google Shape;377;p71"/>
          <p:cNvSpPr txBox="1"/>
          <p:nvPr>
            <p:ph idx="1" type="subTitle"/>
          </p:nvPr>
        </p:nvSpPr>
        <p:spPr>
          <a:xfrm>
            <a:off x="408214" y="2735213"/>
            <a:ext cx="5787300" cy="1714500"/>
          </a:xfrm>
          <a:prstGeom prst="rect">
            <a:avLst/>
          </a:prstGeom>
        </p:spPr>
        <p:txBody>
          <a:bodyPr anchorCtr="0" anchor="t" bIns="80900" lIns="80900" spcFirstLastPara="1" rIns="80900" wrap="square" tIns="80900"/>
          <a:lstStyle>
            <a:lvl1pPr lvl="0" rtl="0">
              <a:spcBef>
                <a:spcPts val="400"/>
              </a:spcBef>
              <a:spcAft>
                <a:spcPts val="0"/>
              </a:spcAft>
              <a:buNone/>
              <a:defRPr sz="12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pic>
        <p:nvPicPr>
          <p:cNvPr descr="SB_Logotype_RGB_1C.png" id="378" name="Google Shape;378;p71"/>
          <p:cNvPicPr preferRelativeResize="0"/>
          <p:nvPr/>
        </p:nvPicPr>
        <p:blipFill>
          <a:blip r:embed="rId2">
            <a:alphaModFix/>
          </a:blip>
          <a:stretch>
            <a:fillRect/>
          </a:stretch>
        </p:blipFill>
        <p:spPr>
          <a:xfrm>
            <a:off x="547309" y="451575"/>
            <a:ext cx="1863752" cy="284831"/>
          </a:xfrm>
          <a:prstGeom prst="rect">
            <a:avLst/>
          </a:prstGeom>
          <a:noFill/>
          <a:ln>
            <a:noFill/>
          </a:ln>
        </p:spPr>
      </p:pic>
      <p:sp>
        <p:nvSpPr>
          <p:cNvPr id="379" name="Google Shape;379;p71"/>
          <p:cNvSpPr/>
          <p:nvPr/>
        </p:nvSpPr>
        <p:spPr>
          <a:xfrm>
            <a:off x="7245725" y="4789150"/>
            <a:ext cx="1625700" cy="142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Font typeface="Arial"/>
              <a:buNone/>
            </a:pPr>
            <a:r>
              <a:rPr b="1" i="0" lang="en" sz="1000" u="none" cap="none" strike="noStrike">
                <a:solidFill>
                  <a:schemeClr val="dk1"/>
                </a:solidFill>
                <a:latin typeface="Proxima Nova"/>
                <a:ea typeface="Proxima Nova"/>
                <a:cs typeface="Proxima Nova"/>
                <a:sym typeface="Proxima Nova"/>
              </a:rPr>
              <a:t>sevenbridges.com</a:t>
            </a:r>
            <a:endParaRPr b="1" sz="1000">
              <a:solidFill>
                <a:schemeClr val="dk1"/>
              </a:solidFill>
              <a:latin typeface="Proxima Nova"/>
              <a:ea typeface="Proxima Nova"/>
              <a:cs typeface="Proxima Nova"/>
              <a:sym typeface="Proxima Nova"/>
            </a:endParaRPr>
          </a:p>
        </p:txBody>
      </p:sp>
      <p:sp>
        <p:nvSpPr>
          <p:cNvPr id="380" name="Google Shape;380;p71"/>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internal" showMasterSp="0">
  <p:cSld name="Title Slide_2">
    <p:spTree>
      <p:nvGrpSpPr>
        <p:cNvPr id="381" name="Shape 381"/>
        <p:cNvGrpSpPr/>
        <p:nvPr/>
      </p:nvGrpSpPr>
      <p:grpSpPr>
        <a:xfrm>
          <a:off x="0" y="0"/>
          <a:ext cx="0" cy="0"/>
          <a:chOff x="0" y="0"/>
          <a:chExt cx="0" cy="0"/>
        </a:xfrm>
      </p:grpSpPr>
      <p:sp>
        <p:nvSpPr>
          <p:cNvPr id="382" name="Google Shape;382;p72"/>
          <p:cNvSpPr/>
          <p:nvPr/>
        </p:nvSpPr>
        <p:spPr>
          <a:xfrm>
            <a:off x="453571" y="4592288"/>
            <a:ext cx="6213900" cy="339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accent3"/>
              </a:buClr>
              <a:buFont typeface="Arial"/>
              <a:buNone/>
            </a:pPr>
            <a:r>
              <a:rPr lang="en" sz="700">
                <a:solidFill>
                  <a:schemeClr val="lt1"/>
                </a:solidFill>
                <a:latin typeface="Proxima Nova"/>
                <a:ea typeface="Proxima Nova"/>
                <a:cs typeface="Proxima Nova"/>
                <a:sym typeface="Proxima Nova"/>
              </a:rPr>
              <a:t>Biotechnology and genomics deal with sensitive information and intellectual property. Seven Bridges Genomics will protect the confidentiality of your data and proprietary</a:t>
            </a:r>
            <a:r>
              <a:rPr lang="en" sz="700">
                <a:solidFill>
                  <a:schemeClr val="lt1"/>
                </a:solidFill>
                <a:latin typeface="Proxima Nova"/>
                <a:ea typeface="Proxima Nova"/>
                <a:cs typeface="Proxima Nova"/>
                <a:sym typeface="Proxima Nova"/>
              </a:rPr>
              <a:t> </a:t>
            </a:r>
            <a:r>
              <a:rPr lang="en" sz="700">
                <a:solidFill>
                  <a:schemeClr val="lt1"/>
                </a:solidFill>
                <a:latin typeface="Proxima Nova"/>
                <a:ea typeface="Proxima Nova"/>
                <a:cs typeface="Proxima Nova"/>
                <a:sym typeface="Proxima Nova"/>
              </a:rPr>
              <a:t>approaches. Similarly, we look to you to protect our interests in our intellectual property. Seven Bridges Genomics</a:t>
            </a:r>
            <a:r>
              <a:rPr lang="en" sz="700">
                <a:solidFill>
                  <a:schemeClr val="lt1"/>
                </a:solidFill>
                <a:latin typeface="Proxima Nova"/>
                <a:ea typeface="Proxima Nova"/>
                <a:cs typeface="Proxima Nova"/>
                <a:sym typeface="Proxima Nova"/>
              </a:rPr>
              <a:t> </a:t>
            </a:r>
            <a:r>
              <a:rPr lang="en" sz="700">
                <a:solidFill>
                  <a:schemeClr val="lt1"/>
                </a:solidFill>
                <a:latin typeface="Proxima Nova"/>
                <a:ea typeface="Proxima Nova"/>
                <a:cs typeface="Proxima Nova"/>
                <a:sym typeface="Proxima Nova"/>
              </a:rPr>
              <a:t>does not accept any liability for information contained in this document. All information provided in this document is subject to change</a:t>
            </a:r>
            <a:r>
              <a:rPr lang="en" sz="700">
                <a:solidFill>
                  <a:schemeClr val="lt1"/>
                </a:solidFill>
                <a:latin typeface="Proxima Nova"/>
                <a:ea typeface="Proxima Nova"/>
                <a:cs typeface="Proxima Nova"/>
                <a:sym typeface="Proxima Nova"/>
              </a:rPr>
              <a:t> </a:t>
            </a:r>
            <a:r>
              <a:rPr lang="en" sz="700">
                <a:solidFill>
                  <a:schemeClr val="lt1"/>
                </a:solidFill>
                <a:latin typeface="Proxima Nova"/>
                <a:ea typeface="Proxima Nova"/>
                <a:cs typeface="Proxima Nova"/>
                <a:sym typeface="Proxima Nova"/>
              </a:rPr>
              <a:t>without notice. </a:t>
            </a:r>
            <a:endParaRPr sz="700">
              <a:solidFill>
                <a:schemeClr val="lt1"/>
              </a:solidFill>
              <a:latin typeface="Proxima Nova"/>
              <a:ea typeface="Proxima Nova"/>
              <a:cs typeface="Proxima Nova"/>
              <a:sym typeface="Proxima Nova"/>
            </a:endParaRPr>
          </a:p>
        </p:txBody>
      </p:sp>
      <p:pic>
        <p:nvPicPr>
          <p:cNvPr id="383" name="Google Shape;383;p72"/>
          <p:cNvPicPr preferRelativeResize="0"/>
          <p:nvPr/>
        </p:nvPicPr>
        <p:blipFill/>
        <p:spPr>
          <a:xfrm>
            <a:off x="465663" y="337277"/>
            <a:ext cx="2986200" cy="339900"/>
          </a:xfrm>
          <a:prstGeom prst="rect">
            <a:avLst/>
          </a:prstGeom>
          <a:solidFill>
            <a:srgbClr val="FFFFFF"/>
          </a:solidFill>
          <a:ln>
            <a:noFill/>
          </a:ln>
        </p:spPr>
      </p:pic>
      <p:sp>
        <p:nvSpPr>
          <p:cNvPr id="384" name="Google Shape;384;p72"/>
          <p:cNvSpPr txBox="1"/>
          <p:nvPr>
            <p:ph type="title"/>
          </p:nvPr>
        </p:nvSpPr>
        <p:spPr>
          <a:xfrm>
            <a:off x="460012" y="2293001"/>
            <a:ext cx="7063800" cy="419100"/>
          </a:xfrm>
          <a:prstGeom prst="rect">
            <a:avLst/>
          </a:prstGeom>
          <a:noFill/>
          <a:ln>
            <a:noFill/>
          </a:ln>
        </p:spPr>
        <p:txBody>
          <a:bodyPr anchorCtr="0" anchor="ctr" bIns="80900" lIns="80900" spcFirstLastPara="1" rIns="80900" wrap="square" tIns="80900"/>
          <a:lstStyle>
            <a:lvl1pPr indent="0" lvl="0" marL="0" marR="0" rtl="0" algn="l">
              <a:lnSpc>
                <a:spcPct val="130000"/>
              </a:lnSpc>
              <a:spcBef>
                <a:spcPts val="0"/>
              </a:spcBef>
              <a:spcAft>
                <a:spcPts val="0"/>
              </a:spcAft>
              <a:buSzPts val="2100"/>
              <a:buNone/>
              <a:defRPr i="0" u="none" cap="none" strike="noStrike"/>
            </a:lvl1pPr>
            <a:lvl2pPr indent="0" lvl="1"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2pPr>
            <a:lvl3pPr indent="0" lvl="2"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3pPr>
            <a:lvl4pPr indent="0" lvl="3"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4pPr>
            <a:lvl5pPr indent="0" lvl="4"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5pPr>
            <a:lvl6pPr indent="-209550" lvl="5"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6pPr>
            <a:lvl7pPr indent="-209550" lvl="6"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7pPr>
            <a:lvl8pPr indent="-209550" lvl="7"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8pPr>
            <a:lvl9pPr indent="-209550" lvl="8"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9pPr>
          </a:lstStyle>
          <a:p/>
        </p:txBody>
      </p:sp>
      <p:sp>
        <p:nvSpPr>
          <p:cNvPr id="385" name="Google Shape;385;p72"/>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386" name="Google Shape;386;p72"/>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cxnSp>
        <p:nvCxnSpPr>
          <p:cNvPr id="387" name="Google Shape;387;p72"/>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
        <p:nvSpPr>
          <p:cNvPr id="388" name="Google Shape;388;p72"/>
          <p:cNvSpPr txBox="1"/>
          <p:nvPr>
            <p:ph idx="1" type="subTitle"/>
          </p:nvPr>
        </p:nvSpPr>
        <p:spPr>
          <a:xfrm>
            <a:off x="408214" y="2735213"/>
            <a:ext cx="5787300" cy="1714500"/>
          </a:xfrm>
          <a:prstGeom prst="rect">
            <a:avLst/>
          </a:prstGeom>
        </p:spPr>
        <p:txBody>
          <a:bodyPr anchorCtr="0" anchor="t" bIns="80900" lIns="80900" spcFirstLastPara="1" rIns="80900" wrap="square" tIns="80900"/>
          <a:lstStyle>
            <a:lvl1pPr lvl="0" rtl="0">
              <a:spcBef>
                <a:spcPts val="400"/>
              </a:spcBef>
              <a:spcAft>
                <a:spcPts val="0"/>
              </a:spcAft>
              <a:buNone/>
              <a:defRPr sz="12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pic>
        <p:nvPicPr>
          <p:cNvPr descr="SB_Logotype_RGB_1C.png" id="389" name="Google Shape;389;p72"/>
          <p:cNvPicPr preferRelativeResize="0"/>
          <p:nvPr/>
        </p:nvPicPr>
        <p:blipFill>
          <a:blip r:embed="rId2">
            <a:alphaModFix/>
          </a:blip>
          <a:stretch>
            <a:fillRect/>
          </a:stretch>
        </p:blipFill>
        <p:spPr>
          <a:xfrm>
            <a:off x="547309" y="451575"/>
            <a:ext cx="1863752" cy="284831"/>
          </a:xfrm>
          <a:prstGeom prst="rect">
            <a:avLst/>
          </a:prstGeom>
          <a:noFill/>
          <a:ln>
            <a:noFill/>
          </a:ln>
        </p:spPr>
      </p:pic>
      <p:sp>
        <p:nvSpPr>
          <p:cNvPr id="390" name="Google Shape;390;p72"/>
          <p:cNvSpPr/>
          <p:nvPr/>
        </p:nvSpPr>
        <p:spPr>
          <a:xfrm>
            <a:off x="7245725" y="4789150"/>
            <a:ext cx="1625700" cy="142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Font typeface="Arial"/>
              <a:buNone/>
            </a:pPr>
            <a:r>
              <a:rPr b="1" i="0" lang="en" sz="1000" u="none" cap="none" strike="noStrike">
                <a:solidFill>
                  <a:schemeClr val="dk1"/>
                </a:solidFill>
                <a:latin typeface="Proxima Nova"/>
                <a:ea typeface="Proxima Nova"/>
                <a:cs typeface="Proxima Nova"/>
                <a:sym typeface="Proxima Nova"/>
              </a:rPr>
              <a:t>sevenbridges.com</a:t>
            </a:r>
            <a:endParaRPr b="1" sz="1000">
              <a:solidFill>
                <a:schemeClr val="dk1"/>
              </a:solidFill>
              <a:latin typeface="Proxima Nova"/>
              <a:ea typeface="Proxima Nova"/>
              <a:cs typeface="Proxima Nova"/>
              <a:sym typeface="Proxima Nova"/>
            </a:endParaRPr>
          </a:p>
        </p:txBody>
      </p:sp>
      <p:sp>
        <p:nvSpPr>
          <p:cNvPr id="391" name="Google Shape;391;p72"/>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public" showMasterSp="0">
  <p:cSld name="Title Slide_1">
    <p:spTree>
      <p:nvGrpSpPr>
        <p:cNvPr id="392" name="Shape 392"/>
        <p:cNvGrpSpPr/>
        <p:nvPr/>
      </p:nvGrpSpPr>
      <p:grpSpPr>
        <a:xfrm>
          <a:off x="0" y="0"/>
          <a:ext cx="0" cy="0"/>
          <a:chOff x="0" y="0"/>
          <a:chExt cx="0" cy="0"/>
        </a:xfrm>
      </p:grpSpPr>
      <p:sp>
        <p:nvSpPr>
          <p:cNvPr id="393" name="Google Shape;393;p73"/>
          <p:cNvSpPr/>
          <p:nvPr/>
        </p:nvSpPr>
        <p:spPr>
          <a:xfrm>
            <a:off x="453571" y="4592288"/>
            <a:ext cx="6213900" cy="3396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accent3"/>
              </a:buClr>
              <a:buFont typeface="Arial"/>
              <a:buNone/>
            </a:pPr>
            <a:r>
              <a:rPr lang="en" sz="700">
                <a:solidFill>
                  <a:schemeClr val="lt1"/>
                </a:solidFill>
                <a:latin typeface="Proxima Nova"/>
                <a:ea typeface="Proxima Nova"/>
                <a:cs typeface="Proxima Nova"/>
                <a:sym typeface="Proxima Nova"/>
              </a:rPr>
              <a:t>Biotechnology and genomics deal with sensitive information and intellectual property. Seven Bridges Genomics will protect the confidentiality of your data and proprietary</a:t>
            </a:r>
            <a:r>
              <a:rPr lang="en" sz="700">
                <a:solidFill>
                  <a:schemeClr val="lt1"/>
                </a:solidFill>
                <a:latin typeface="Proxima Nova"/>
                <a:ea typeface="Proxima Nova"/>
                <a:cs typeface="Proxima Nova"/>
                <a:sym typeface="Proxima Nova"/>
              </a:rPr>
              <a:t> </a:t>
            </a:r>
            <a:r>
              <a:rPr lang="en" sz="700">
                <a:solidFill>
                  <a:schemeClr val="lt1"/>
                </a:solidFill>
                <a:latin typeface="Proxima Nova"/>
                <a:ea typeface="Proxima Nova"/>
                <a:cs typeface="Proxima Nova"/>
                <a:sym typeface="Proxima Nova"/>
              </a:rPr>
              <a:t>approaches. Similarly, we look to you to protect our interests in our intellectual property. Seven Bridges Genomics</a:t>
            </a:r>
            <a:r>
              <a:rPr lang="en" sz="700">
                <a:solidFill>
                  <a:schemeClr val="lt1"/>
                </a:solidFill>
                <a:latin typeface="Proxima Nova"/>
                <a:ea typeface="Proxima Nova"/>
                <a:cs typeface="Proxima Nova"/>
                <a:sym typeface="Proxima Nova"/>
              </a:rPr>
              <a:t> </a:t>
            </a:r>
            <a:r>
              <a:rPr lang="en" sz="700">
                <a:solidFill>
                  <a:schemeClr val="lt1"/>
                </a:solidFill>
                <a:latin typeface="Proxima Nova"/>
                <a:ea typeface="Proxima Nova"/>
                <a:cs typeface="Proxima Nova"/>
                <a:sym typeface="Proxima Nova"/>
              </a:rPr>
              <a:t>does not accept any liability for information contained in this document. All information provided in this document is subject to change</a:t>
            </a:r>
            <a:r>
              <a:rPr lang="en" sz="700">
                <a:solidFill>
                  <a:schemeClr val="lt1"/>
                </a:solidFill>
                <a:latin typeface="Proxima Nova"/>
                <a:ea typeface="Proxima Nova"/>
                <a:cs typeface="Proxima Nova"/>
                <a:sym typeface="Proxima Nova"/>
              </a:rPr>
              <a:t> </a:t>
            </a:r>
            <a:r>
              <a:rPr lang="en" sz="700">
                <a:solidFill>
                  <a:schemeClr val="lt1"/>
                </a:solidFill>
                <a:latin typeface="Proxima Nova"/>
                <a:ea typeface="Proxima Nova"/>
                <a:cs typeface="Proxima Nova"/>
                <a:sym typeface="Proxima Nova"/>
              </a:rPr>
              <a:t>without notice. </a:t>
            </a:r>
            <a:endParaRPr sz="700">
              <a:solidFill>
                <a:schemeClr val="lt1"/>
              </a:solidFill>
              <a:latin typeface="Proxima Nova"/>
              <a:ea typeface="Proxima Nova"/>
              <a:cs typeface="Proxima Nova"/>
              <a:sym typeface="Proxima Nova"/>
            </a:endParaRPr>
          </a:p>
        </p:txBody>
      </p:sp>
      <p:pic>
        <p:nvPicPr>
          <p:cNvPr id="394" name="Google Shape;394;p73"/>
          <p:cNvPicPr preferRelativeResize="0"/>
          <p:nvPr/>
        </p:nvPicPr>
        <p:blipFill/>
        <p:spPr>
          <a:xfrm>
            <a:off x="465663" y="337277"/>
            <a:ext cx="2986200" cy="339900"/>
          </a:xfrm>
          <a:prstGeom prst="rect">
            <a:avLst/>
          </a:prstGeom>
          <a:solidFill>
            <a:srgbClr val="FFFFFF"/>
          </a:solidFill>
          <a:ln>
            <a:noFill/>
          </a:ln>
        </p:spPr>
      </p:pic>
      <p:sp>
        <p:nvSpPr>
          <p:cNvPr id="395" name="Google Shape;395;p73"/>
          <p:cNvSpPr txBox="1"/>
          <p:nvPr>
            <p:ph type="title"/>
          </p:nvPr>
        </p:nvSpPr>
        <p:spPr>
          <a:xfrm>
            <a:off x="460012" y="2293001"/>
            <a:ext cx="7063800" cy="419100"/>
          </a:xfrm>
          <a:prstGeom prst="rect">
            <a:avLst/>
          </a:prstGeom>
          <a:noFill/>
          <a:ln>
            <a:noFill/>
          </a:ln>
        </p:spPr>
        <p:txBody>
          <a:bodyPr anchorCtr="0" anchor="ctr" bIns="80900" lIns="80900" spcFirstLastPara="1" rIns="80900" wrap="square" tIns="80900"/>
          <a:lstStyle>
            <a:lvl1pPr indent="0" lvl="0" marL="0" marR="0" rtl="0" algn="l">
              <a:lnSpc>
                <a:spcPct val="130000"/>
              </a:lnSpc>
              <a:spcBef>
                <a:spcPts val="0"/>
              </a:spcBef>
              <a:spcAft>
                <a:spcPts val="0"/>
              </a:spcAft>
              <a:buSzPts val="2100"/>
              <a:buNone/>
              <a:defRPr i="0" u="none" cap="none" strike="noStrike"/>
            </a:lvl1pPr>
            <a:lvl2pPr indent="0" lvl="1"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2pPr>
            <a:lvl3pPr indent="0" lvl="2"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3pPr>
            <a:lvl4pPr indent="0" lvl="3"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4pPr>
            <a:lvl5pPr indent="0" lvl="4"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5pPr>
            <a:lvl6pPr indent="-209550" lvl="5"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6pPr>
            <a:lvl7pPr indent="-209550" lvl="6"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7pPr>
            <a:lvl8pPr indent="-209550" lvl="7"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8pPr>
            <a:lvl9pPr indent="-209550" lvl="8"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9pPr>
          </a:lstStyle>
          <a:p/>
        </p:txBody>
      </p:sp>
      <p:sp>
        <p:nvSpPr>
          <p:cNvPr id="396" name="Google Shape;396;p73"/>
          <p:cNvSpPr txBox="1"/>
          <p:nvPr>
            <p:ph idx="1" type="subTitle"/>
          </p:nvPr>
        </p:nvSpPr>
        <p:spPr>
          <a:xfrm>
            <a:off x="408214" y="2735213"/>
            <a:ext cx="5787300" cy="1714500"/>
          </a:xfrm>
          <a:prstGeom prst="rect">
            <a:avLst/>
          </a:prstGeom>
        </p:spPr>
        <p:txBody>
          <a:bodyPr anchorCtr="0" anchor="t" bIns="80900" lIns="80900" spcFirstLastPara="1" rIns="80900" wrap="square" tIns="80900"/>
          <a:lstStyle>
            <a:lvl1pPr lvl="0" rtl="0">
              <a:spcBef>
                <a:spcPts val="400"/>
              </a:spcBef>
              <a:spcAft>
                <a:spcPts val="0"/>
              </a:spcAft>
              <a:buNone/>
              <a:defRPr sz="12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pic>
        <p:nvPicPr>
          <p:cNvPr descr="SB_Logotype_RGB_1C.png" id="397" name="Google Shape;397;p73"/>
          <p:cNvPicPr preferRelativeResize="0"/>
          <p:nvPr/>
        </p:nvPicPr>
        <p:blipFill>
          <a:blip r:embed="rId2">
            <a:alphaModFix/>
          </a:blip>
          <a:stretch>
            <a:fillRect/>
          </a:stretch>
        </p:blipFill>
        <p:spPr>
          <a:xfrm>
            <a:off x="547309" y="451575"/>
            <a:ext cx="1863752" cy="284831"/>
          </a:xfrm>
          <a:prstGeom prst="rect">
            <a:avLst/>
          </a:prstGeom>
          <a:noFill/>
          <a:ln>
            <a:noFill/>
          </a:ln>
        </p:spPr>
      </p:pic>
      <p:sp>
        <p:nvSpPr>
          <p:cNvPr id="398" name="Google Shape;398;p73"/>
          <p:cNvSpPr/>
          <p:nvPr/>
        </p:nvSpPr>
        <p:spPr>
          <a:xfrm>
            <a:off x="7245725" y="4789150"/>
            <a:ext cx="1625700" cy="142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Font typeface="Arial"/>
              <a:buNone/>
            </a:pPr>
            <a:r>
              <a:rPr b="1" i="0" lang="en" sz="1000" u="none" cap="none" strike="noStrike">
                <a:solidFill>
                  <a:schemeClr val="dk1"/>
                </a:solidFill>
                <a:latin typeface="Proxima Nova"/>
                <a:ea typeface="Proxima Nova"/>
                <a:cs typeface="Proxima Nova"/>
                <a:sym typeface="Proxima Nova"/>
              </a:rPr>
              <a:t>sevenbridges.com</a:t>
            </a:r>
            <a:endParaRPr b="1" sz="1000">
              <a:solidFill>
                <a:schemeClr val="dk1"/>
              </a:solidFill>
              <a:latin typeface="Proxima Nova"/>
              <a:ea typeface="Proxima Nova"/>
              <a:cs typeface="Proxima Nova"/>
              <a:sym typeface="Proxima Nova"/>
            </a:endParaRPr>
          </a:p>
        </p:txBody>
      </p:sp>
      <p:sp>
        <p:nvSpPr>
          <p:cNvPr id="399" name="Google Shape;399;p73"/>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content, centered - restricted">
  <p:cSld name="Title and Content - Centered">
    <p:spTree>
      <p:nvGrpSpPr>
        <p:cNvPr id="400" name="Shape 400"/>
        <p:cNvGrpSpPr/>
        <p:nvPr/>
      </p:nvGrpSpPr>
      <p:grpSpPr>
        <a:xfrm>
          <a:off x="0" y="0"/>
          <a:ext cx="0" cy="0"/>
          <a:chOff x="0" y="0"/>
          <a:chExt cx="0" cy="0"/>
        </a:xfrm>
      </p:grpSpPr>
      <p:sp>
        <p:nvSpPr>
          <p:cNvPr id="401" name="Google Shape;401;p74"/>
          <p:cNvSpPr txBox="1"/>
          <p:nvPr>
            <p:ph type="title"/>
          </p:nvPr>
        </p:nvSpPr>
        <p:spPr>
          <a:xfrm>
            <a:off x="489833" y="378600"/>
            <a:ext cx="8291400" cy="514200"/>
          </a:xfrm>
          <a:prstGeom prst="rect">
            <a:avLst/>
          </a:prstGeom>
          <a:noFill/>
          <a:ln>
            <a:noFill/>
          </a:ln>
        </p:spPr>
        <p:txBody>
          <a:bodyPr anchorCtr="0" anchor="ctr" bIns="80900" lIns="80900" spcFirstLastPara="1" rIns="80900" wrap="square" tIns="80900"/>
          <a:lstStyle>
            <a:lvl1pPr indent="0" lvl="0" marL="0" marR="0" rtl="0" algn="ctr">
              <a:lnSpc>
                <a:spcPct val="100000"/>
              </a:lnSpc>
              <a:spcBef>
                <a:spcPts val="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0" lvl="1"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2pPr>
            <a:lvl3pPr indent="0" lvl="2"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3pPr>
            <a:lvl4pPr indent="0" lvl="3"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4pPr>
            <a:lvl5pPr indent="0" lvl="4"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5pPr>
            <a:lvl6pPr indent="-209550" lvl="5"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6pPr>
            <a:lvl7pPr indent="-209550" lvl="6"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7pPr>
            <a:lvl8pPr indent="-209550" lvl="7"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8pPr>
            <a:lvl9pPr indent="-209550" lvl="8"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9pPr>
          </a:lstStyle>
          <a:p/>
        </p:txBody>
      </p:sp>
      <p:sp>
        <p:nvSpPr>
          <p:cNvPr id="402" name="Google Shape;402;p74"/>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403" name="Google Shape;403;p74"/>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cxnSp>
        <p:nvCxnSpPr>
          <p:cNvPr id="404" name="Google Shape;404;p74"/>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
        <p:nvSpPr>
          <p:cNvPr id="405" name="Google Shape;405;p74"/>
          <p:cNvSpPr txBox="1"/>
          <p:nvPr>
            <p:ph idx="1" type="body"/>
          </p:nvPr>
        </p:nvSpPr>
        <p:spPr>
          <a:xfrm>
            <a:off x="489832" y="947534"/>
            <a:ext cx="8273100" cy="3694500"/>
          </a:xfrm>
          <a:prstGeom prst="rect">
            <a:avLst/>
          </a:prstGeom>
          <a:noFill/>
          <a:ln>
            <a:noFill/>
          </a:ln>
        </p:spPr>
        <p:txBody>
          <a:bodyPr anchorCtr="0" anchor="t" bIns="80900" lIns="80900" spcFirstLastPara="1" rIns="80900" wrap="square" tIns="80900"/>
          <a:lstStyle>
            <a:lvl1pPr indent="-298450" lvl="0" marL="457200" marR="0" rtl="0" algn="l">
              <a:lnSpc>
                <a:spcPct val="100000"/>
              </a:lnSpc>
              <a:spcBef>
                <a:spcPts val="400"/>
              </a:spcBef>
              <a:spcAft>
                <a:spcPts val="0"/>
              </a:spcAft>
              <a:buClr>
                <a:schemeClr val="accent5"/>
              </a:buClr>
              <a:buSzPts val="1100"/>
              <a:buFont typeface="Proxima Nova"/>
              <a:buChar char="●"/>
              <a:defRPr b="0" i="0" sz="1600" u="none" cap="none" strike="noStrike">
                <a:solidFill>
                  <a:schemeClr val="accent5"/>
                </a:solidFill>
                <a:latin typeface="Proxima Nova"/>
                <a:ea typeface="Proxima Nova"/>
                <a:cs typeface="Proxima Nova"/>
                <a:sym typeface="Proxima Nova"/>
              </a:defRPr>
            </a:lvl1pPr>
            <a:lvl2pPr indent="-285750" lvl="1" marL="914400" marR="0" rtl="0" algn="l">
              <a:lnSpc>
                <a:spcPct val="100000"/>
              </a:lnSpc>
              <a:spcBef>
                <a:spcPts val="400"/>
              </a:spcBef>
              <a:spcAft>
                <a:spcPts val="0"/>
              </a:spcAft>
              <a:buClr>
                <a:schemeClr val="dk1"/>
              </a:buClr>
              <a:buSzPts val="900"/>
              <a:buFont typeface="Proxima Nova"/>
              <a:buChar char="●"/>
              <a:defRPr b="0" i="0" sz="1200" u="none" cap="none" strike="noStrike">
                <a:solidFill>
                  <a:schemeClr val="dk1"/>
                </a:solidFill>
                <a:latin typeface="Proxima Nova"/>
                <a:ea typeface="Proxima Nova"/>
                <a:cs typeface="Proxima Nova"/>
                <a:sym typeface="Proxima Nova"/>
              </a:defRPr>
            </a:lvl2pPr>
            <a:lvl3pPr indent="-285750" lvl="2" marL="1371600" marR="0" rtl="0" algn="l">
              <a:lnSpc>
                <a:spcPct val="100000"/>
              </a:lnSpc>
              <a:spcBef>
                <a:spcPts val="400"/>
              </a:spcBef>
              <a:spcAft>
                <a:spcPts val="0"/>
              </a:spcAft>
              <a:buClr>
                <a:schemeClr val="dk1"/>
              </a:buClr>
              <a:buSzPts val="900"/>
              <a:buFont typeface="Proxima Nova"/>
              <a:buChar char="●"/>
              <a:defRPr b="0" i="0" sz="1200" u="none" cap="none" strike="noStrike">
                <a:solidFill>
                  <a:schemeClr val="dk1"/>
                </a:solidFill>
                <a:latin typeface="Proxima Nova"/>
                <a:ea typeface="Proxima Nova"/>
                <a:cs typeface="Proxima Nova"/>
                <a:sym typeface="Proxima Nova"/>
              </a:defRPr>
            </a:lvl3pPr>
            <a:lvl4pPr indent="-285750" lvl="3" marL="18288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4pPr>
            <a:lvl5pPr indent="-285750" lvl="4" marL="22860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5pPr>
            <a:lvl6pPr indent="-285750" lvl="5" marL="27432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6pPr>
            <a:lvl7pPr indent="-285750" lvl="6" marL="32004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7pPr>
            <a:lvl8pPr indent="-285750" lvl="7" marL="36576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8pPr>
            <a:lvl9pPr indent="-285750" lvl="8" marL="41148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9pPr>
          </a:lstStyle>
          <a:p/>
        </p:txBody>
      </p:sp>
      <p:sp>
        <p:nvSpPr>
          <p:cNvPr id="406" name="Google Shape;406;p74"/>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content, centered - internal">
  <p:cSld name="Title and Content - Centered_2">
    <p:spTree>
      <p:nvGrpSpPr>
        <p:cNvPr id="407" name="Shape 407"/>
        <p:cNvGrpSpPr/>
        <p:nvPr/>
      </p:nvGrpSpPr>
      <p:grpSpPr>
        <a:xfrm>
          <a:off x="0" y="0"/>
          <a:ext cx="0" cy="0"/>
          <a:chOff x="0" y="0"/>
          <a:chExt cx="0" cy="0"/>
        </a:xfrm>
      </p:grpSpPr>
      <p:sp>
        <p:nvSpPr>
          <p:cNvPr id="408" name="Google Shape;408;p75"/>
          <p:cNvSpPr txBox="1"/>
          <p:nvPr>
            <p:ph type="title"/>
          </p:nvPr>
        </p:nvSpPr>
        <p:spPr>
          <a:xfrm>
            <a:off x="489833" y="378600"/>
            <a:ext cx="8291400" cy="514200"/>
          </a:xfrm>
          <a:prstGeom prst="rect">
            <a:avLst/>
          </a:prstGeom>
          <a:noFill/>
          <a:ln>
            <a:noFill/>
          </a:ln>
        </p:spPr>
        <p:txBody>
          <a:bodyPr anchorCtr="0" anchor="ctr" bIns="80900" lIns="80900" spcFirstLastPara="1" rIns="80900" wrap="square" tIns="80900"/>
          <a:lstStyle>
            <a:lvl1pPr indent="0" lvl="0" marL="0" marR="0" rtl="0" algn="ctr">
              <a:lnSpc>
                <a:spcPct val="100000"/>
              </a:lnSpc>
              <a:spcBef>
                <a:spcPts val="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0" lvl="1"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2pPr>
            <a:lvl3pPr indent="0" lvl="2"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3pPr>
            <a:lvl4pPr indent="0" lvl="3"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4pPr>
            <a:lvl5pPr indent="0" lvl="4"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5pPr>
            <a:lvl6pPr indent="-209550" lvl="5"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6pPr>
            <a:lvl7pPr indent="-209550" lvl="6"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7pPr>
            <a:lvl8pPr indent="-209550" lvl="7"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8pPr>
            <a:lvl9pPr indent="-209550" lvl="8"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9pPr>
          </a:lstStyle>
          <a:p/>
        </p:txBody>
      </p:sp>
      <p:sp>
        <p:nvSpPr>
          <p:cNvPr id="409" name="Google Shape;409;p75"/>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410" name="Google Shape;410;p75"/>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cxnSp>
        <p:nvCxnSpPr>
          <p:cNvPr id="411" name="Google Shape;411;p75"/>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
        <p:nvSpPr>
          <p:cNvPr id="412" name="Google Shape;412;p75"/>
          <p:cNvSpPr txBox="1"/>
          <p:nvPr>
            <p:ph idx="1" type="body"/>
          </p:nvPr>
        </p:nvSpPr>
        <p:spPr>
          <a:xfrm>
            <a:off x="489832" y="947534"/>
            <a:ext cx="8273100" cy="3694500"/>
          </a:xfrm>
          <a:prstGeom prst="rect">
            <a:avLst/>
          </a:prstGeom>
          <a:noFill/>
          <a:ln>
            <a:noFill/>
          </a:ln>
        </p:spPr>
        <p:txBody>
          <a:bodyPr anchorCtr="0" anchor="t" bIns="80900" lIns="80900" spcFirstLastPara="1" rIns="80900" wrap="square" tIns="80900"/>
          <a:lstStyle>
            <a:lvl1pPr indent="-298450" lvl="0" marL="457200" marR="0" rtl="0" algn="l">
              <a:lnSpc>
                <a:spcPct val="100000"/>
              </a:lnSpc>
              <a:spcBef>
                <a:spcPts val="400"/>
              </a:spcBef>
              <a:spcAft>
                <a:spcPts val="0"/>
              </a:spcAft>
              <a:buClr>
                <a:schemeClr val="accent5"/>
              </a:buClr>
              <a:buSzPts val="1100"/>
              <a:buFont typeface="Proxima Nova"/>
              <a:buChar char="●"/>
              <a:defRPr b="0" i="0" sz="1600" u="none" cap="none" strike="noStrike">
                <a:solidFill>
                  <a:schemeClr val="accent5"/>
                </a:solidFill>
                <a:latin typeface="Proxima Nova"/>
                <a:ea typeface="Proxima Nova"/>
                <a:cs typeface="Proxima Nova"/>
                <a:sym typeface="Proxima Nova"/>
              </a:defRPr>
            </a:lvl1pPr>
            <a:lvl2pPr indent="-285750" lvl="1" marL="914400" marR="0" rtl="0" algn="l">
              <a:lnSpc>
                <a:spcPct val="100000"/>
              </a:lnSpc>
              <a:spcBef>
                <a:spcPts val="400"/>
              </a:spcBef>
              <a:spcAft>
                <a:spcPts val="0"/>
              </a:spcAft>
              <a:buClr>
                <a:schemeClr val="dk1"/>
              </a:buClr>
              <a:buSzPts val="900"/>
              <a:buFont typeface="Proxima Nova"/>
              <a:buChar char="●"/>
              <a:defRPr b="0" i="0" sz="1200" u="none" cap="none" strike="noStrike">
                <a:solidFill>
                  <a:schemeClr val="dk1"/>
                </a:solidFill>
                <a:latin typeface="Proxima Nova"/>
                <a:ea typeface="Proxima Nova"/>
                <a:cs typeface="Proxima Nova"/>
                <a:sym typeface="Proxima Nova"/>
              </a:defRPr>
            </a:lvl2pPr>
            <a:lvl3pPr indent="-285750" lvl="2" marL="1371600" marR="0" rtl="0" algn="l">
              <a:lnSpc>
                <a:spcPct val="100000"/>
              </a:lnSpc>
              <a:spcBef>
                <a:spcPts val="400"/>
              </a:spcBef>
              <a:spcAft>
                <a:spcPts val="0"/>
              </a:spcAft>
              <a:buClr>
                <a:schemeClr val="dk1"/>
              </a:buClr>
              <a:buSzPts val="900"/>
              <a:buFont typeface="Proxima Nova"/>
              <a:buChar char="●"/>
              <a:defRPr b="0" i="0" sz="1200" u="none" cap="none" strike="noStrike">
                <a:solidFill>
                  <a:schemeClr val="dk1"/>
                </a:solidFill>
                <a:latin typeface="Proxima Nova"/>
                <a:ea typeface="Proxima Nova"/>
                <a:cs typeface="Proxima Nova"/>
                <a:sym typeface="Proxima Nova"/>
              </a:defRPr>
            </a:lvl3pPr>
            <a:lvl4pPr indent="-285750" lvl="3" marL="18288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4pPr>
            <a:lvl5pPr indent="-285750" lvl="4" marL="22860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5pPr>
            <a:lvl6pPr indent="-285750" lvl="5" marL="27432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6pPr>
            <a:lvl7pPr indent="-285750" lvl="6" marL="32004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7pPr>
            <a:lvl8pPr indent="-285750" lvl="7" marL="36576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8pPr>
            <a:lvl9pPr indent="-285750" lvl="8" marL="41148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9pPr>
          </a:lstStyle>
          <a:p/>
        </p:txBody>
      </p:sp>
      <p:sp>
        <p:nvSpPr>
          <p:cNvPr id="413" name="Google Shape;413;p75"/>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content, centered, public">
  <p:cSld name="Title and Content - Centered_1">
    <p:spTree>
      <p:nvGrpSpPr>
        <p:cNvPr id="414" name="Shape 414"/>
        <p:cNvGrpSpPr/>
        <p:nvPr/>
      </p:nvGrpSpPr>
      <p:grpSpPr>
        <a:xfrm>
          <a:off x="0" y="0"/>
          <a:ext cx="0" cy="0"/>
          <a:chOff x="0" y="0"/>
          <a:chExt cx="0" cy="0"/>
        </a:xfrm>
      </p:grpSpPr>
      <p:sp>
        <p:nvSpPr>
          <p:cNvPr id="415" name="Google Shape;415;p76"/>
          <p:cNvSpPr txBox="1"/>
          <p:nvPr>
            <p:ph type="title"/>
          </p:nvPr>
        </p:nvSpPr>
        <p:spPr>
          <a:xfrm>
            <a:off x="489833" y="378600"/>
            <a:ext cx="8291400" cy="514200"/>
          </a:xfrm>
          <a:prstGeom prst="rect">
            <a:avLst/>
          </a:prstGeom>
          <a:noFill/>
          <a:ln>
            <a:noFill/>
          </a:ln>
        </p:spPr>
        <p:txBody>
          <a:bodyPr anchorCtr="0" anchor="ctr" bIns="80900" lIns="80900" spcFirstLastPara="1" rIns="80900" wrap="square" tIns="80900"/>
          <a:lstStyle>
            <a:lvl1pPr indent="0" lvl="0" marL="0" marR="0" rtl="0" algn="ctr">
              <a:lnSpc>
                <a:spcPct val="100000"/>
              </a:lnSpc>
              <a:spcBef>
                <a:spcPts val="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0" lvl="1"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2pPr>
            <a:lvl3pPr indent="0" lvl="2"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3pPr>
            <a:lvl4pPr indent="0" lvl="3"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4pPr>
            <a:lvl5pPr indent="0" lvl="4"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5pPr>
            <a:lvl6pPr indent="-209550" lvl="5"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6pPr>
            <a:lvl7pPr indent="-209550" lvl="6"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7pPr>
            <a:lvl8pPr indent="-209550" lvl="7"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8pPr>
            <a:lvl9pPr indent="-209550" lvl="8"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9pPr>
          </a:lstStyle>
          <a:p/>
        </p:txBody>
      </p:sp>
      <p:sp>
        <p:nvSpPr>
          <p:cNvPr id="416" name="Google Shape;416;p76"/>
          <p:cNvSpPr txBox="1"/>
          <p:nvPr>
            <p:ph idx="1" type="body"/>
          </p:nvPr>
        </p:nvSpPr>
        <p:spPr>
          <a:xfrm>
            <a:off x="489832" y="947534"/>
            <a:ext cx="8273100" cy="3694500"/>
          </a:xfrm>
          <a:prstGeom prst="rect">
            <a:avLst/>
          </a:prstGeom>
          <a:noFill/>
          <a:ln>
            <a:noFill/>
          </a:ln>
        </p:spPr>
        <p:txBody>
          <a:bodyPr anchorCtr="0" anchor="t" bIns="80900" lIns="80900" spcFirstLastPara="1" rIns="80900" wrap="square" tIns="80900"/>
          <a:lstStyle>
            <a:lvl1pPr indent="-298450" lvl="0" marL="457200" marR="0" rtl="0" algn="l">
              <a:lnSpc>
                <a:spcPct val="100000"/>
              </a:lnSpc>
              <a:spcBef>
                <a:spcPts val="400"/>
              </a:spcBef>
              <a:spcAft>
                <a:spcPts val="0"/>
              </a:spcAft>
              <a:buClr>
                <a:schemeClr val="accent5"/>
              </a:buClr>
              <a:buSzPts val="1100"/>
              <a:buFont typeface="Proxima Nova"/>
              <a:buChar char="●"/>
              <a:defRPr b="0" i="0" sz="1600" u="none" cap="none" strike="noStrike">
                <a:solidFill>
                  <a:schemeClr val="accent5"/>
                </a:solidFill>
                <a:latin typeface="Proxima Nova"/>
                <a:ea typeface="Proxima Nova"/>
                <a:cs typeface="Proxima Nova"/>
                <a:sym typeface="Proxima Nova"/>
              </a:defRPr>
            </a:lvl1pPr>
            <a:lvl2pPr indent="-285750" lvl="1" marL="914400" marR="0" rtl="0" algn="l">
              <a:lnSpc>
                <a:spcPct val="100000"/>
              </a:lnSpc>
              <a:spcBef>
                <a:spcPts val="400"/>
              </a:spcBef>
              <a:spcAft>
                <a:spcPts val="0"/>
              </a:spcAft>
              <a:buClr>
                <a:schemeClr val="dk1"/>
              </a:buClr>
              <a:buSzPts val="900"/>
              <a:buFont typeface="Proxima Nova"/>
              <a:buChar char="●"/>
              <a:defRPr b="0" i="0" sz="1200" u="none" cap="none" strike="noStrike">
                <a:solidFill>
                  <a:schemeClr val="dk1"/>
                </a:solidFill>
                <a:latin typeface="Proxima Nova"/>
                <a:ea typeface="Proxima Nova"/>
                <a:cs typeface="Proxima Nova"/>
                <a:sym typeface="Proxima Nova"/>
              </a:defRPr>
            </a:lvl2pPr>
            <a:lvl3pPr indent="-285750" lvl="2" marL="1371600" marR="0" rtl="0" algn="l">
              <a:lnSpc>
                <a:spcPct val="100000"/>
              </a:lnSpc>
              <a:spcBef>
                <a:spcPts val="400"/>
              </a:spcBef>
              <a:spcAft>
                <a:spcPts val="0"/>
              </a:spcAft>
              <a:buClr>
                <a:schemeClr val="dk1"/>
              </a:buClr>
              <a:buSzPts val="900"/>
              <a:buFont typeface="Proxima Nova"/>
              <a:buChar char="●"/>
              <a:defRPr b="0" i="0" sz="1200" u="none" cap="none" strike="noStrike">
                <a:solidFill>
                  <a:schemeClr val="dk1"/>
                </a:solidFill>
                <a:latin typeface="Proxima Nova"/>
                <a:ea typeface="Proxima Nova"/>
                <a:cs typeface="Proxima Nova"/>
                <a:sym typeface="Proxima Nova"/>
              </a:defRPr>
            </a:lvl3pPr>
            <a:lvl4pPr indent="-285750" lvl="3" marL="18288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4pPr>
            <a:lvl5pPr indent="-285750" lvl="4" marL="22860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5pPr>
            <a:lvl6pPr indent="-285750" lvl="5" marL="27432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6pPr>
            <a:lvl7pPr indent="-285750" lvl="6" marL="32004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7pPr>
            <a:lvl8pPr indent="-285750" lvl="7" marL="36576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8pPr>
            <a:lvl9pPr indent="-285750" lvl="8" marL="41148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9pPr>
          </a:lstStyle>
          <a:p/>
        </p:txBody>
      </p:sp>
      <p:sp>
        <p:nvSpPr>
          <p:cNvPr id="417" name="Google Shape;417;p76"/>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itle, empty space - restricted">
  <p:cSld name="CUSTOM">
    <p:spTree>
      <p:nvGrpSpPr>
        <p:cNvPr id="418" name="Shape 418"/>
        <p:cNvGrpSpPr/>
        <p:nvPr/>
      </p:nvGrpSpPr>
      <p:grpSpPr>
        <a:xfrm>
          <a:off x="0" y="0"/>
          <a:ext cx="0" cy="0"/>
          <a:chOff x="0" y="0"/>
          <a:chExt cx="0" cy="0"/>
        </a:xfrm>
      </p:grpSpPr>
      <p:sp>
        <p:nvSpPr>
          <p:cNvPr id="419" name="Google Shape;419;p77"/>
          <p:cNvSpPr txBox="1"/>
          <p:nvPr>
            <p:ph type="title"/>
          </p:nvPr>
        </p:nvSpPr>
        <p:spPr>
          <a:xfrm>
            <a:off x="435428" y="378591"/>
            <a:ext cx="8273100" cy="511800"/>
          </a:xfrm>
          <a:prstGeom prst="rect">
            <a:avLst/>
          </a:prstGeom>
        </p:spPr>
        <p:txBody>
          <a:bodyPr anchorCtr="0" anchor="ctr" bIns="80900" lIns="80900" spcFirstLastPara="1" rIns="80900" wrap="square" tIns="8090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77"/>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421" name="Google Shape;421;p77"/>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cxnSp>
        <p:nvCxnSpPr>
          <p:cNvPr id="422" name="Google Shape;422;p77"/>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
        <p:nvSpPr>
          <p:cNvPr id="423" name="Google Shape;423;p77"/>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itle, empty space - internal">
  <p:cSld name="CUSTOM_2">
    <p:spTree>
      <p:nvGrpSpPr>
        <p:cNvPr id="424" name="Shape 424"/>
        <p:cNvGrpSpPr/>
        <p:nvPr/>
      </p:nvGrpSpPr>
      <p:grpSpPr>
        <a:xfrm>
          <a:off x="0" y="0"/>
          <a:ext cx="0" cy="0"/>
          <a:chOff x="0" y="0"/>
          <a:chExt cx="0" cy="0"/>
        </a:xfrm>
      </p:grpSpPr>
      <p:sp>
        <p:nvSpPr>
          <p:cNvPr id="425" name="Google Shape;425;p78"/>
          <p:cNvSpPr txBox="1"/>
          <p:nvPr>
            <p:ph type="title"/>
          </p:nvPr>
        </p:nvSpPr>
        <p:spPr>
          <a:xfrm>
            <a:off x="435428" y="378591"/>
            <a:ext cx="8273100" cy="511800"/>
          </a:xfrm>
          <a:prstGeom prst="rect">
            <a:avLst/>
          </a:prstGeom>
        </p:spPr>
        <p:txBody>
          <a:bodyPr anchorCtr="0" anchor="ctr" bIns="80900" lIns="80900" spcFirstLastPara="1" rIns="80900" wrap="square" tIns="8090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78"/>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427" name="Google Shape;427;p78"/>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cxnSp>
        <p:nvCxnSpPr>
          <p:cNvPr id="428" name="Google Shape;428;p78"/>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
        <p:nvSpPr>
          <p:cNvPr id="429" name="Google Shape;429;p78"/>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itle, empty space - public">
  <p:cSld name="CUSTOM_1">
    <p:spTree>
      <p:nvGrpSpPr>
        <p:cNvPr id="430" name="Shape 430"/>
        <p:cNvGrpSpPr/>
        <p:nvPr/>
      </p:nvGrpSpPr>
      <p:grpSpPr>
        <a:xfrm>
          <a:off x="0" y="0"/>
          <a:ext cx="0" cy="0"/>
          <a:chOff x="0" y="0"/>
          <a:chExt cx="0" cy="0"/>
        </a:xfrm>
      </p:grpSpPr>
      <p:sp>
        <p:nvSpPr>
          <p:cNvPr id="431" name="Google Shape;431;p79"/>
          <p:cNvSpPr txBox="1"/>
          <p:nvPr>
            <p:ph type="title"/>
          </p:nvPr>
        </p:nvSpPr>
        <p:spPr>
          <a:xfrm>
            <a:off x="435428" y="378591"/>
            <a:ext cx="8273100" cy="511800"/>
          </a:xfrm>
          <a:prstGeom prst="rect">
            <a:avLst/>
          </a:prstGeom>
        </p:spPr>
        <p:txBody>
          <a:bodyPr anchorCtr="0" anchor="ctr" bIns="80900" lIns="80900" spcFirstLastPara="1" rIns="80900" wrap="square" tIns="8090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79"/>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slate - restricted" showMasterSp="0">
  <p:cSld name="Section Divider">
    <p:bg>
      <p:bgPr>
        <a:solidFill>
          <a:srgbClr val="577287"/>
        </a:solidFill>
      </p:bgPr>
    </p:bg>
    <p:spTree>
      <p:nvGrpSpPr>
        <p:cNvPr id="433" name="Shape 433"/>
        <p:cNvGrpSpPr/>
        <p:nvPr/>
      </p:nvGrpSpPr>
      <p:grpSpPr>
        <a:xfrm>
          <a:off x="0" y="0"/>
          <a:ext cx="0" cy="0"/>
          <a:chOff x="0" y="0"/>
          <a:chExt cx="0" cy="0"/>
        </a:xfrm>
      </p:grpSpPr>
      <p:sp>
        <p:nvSpPr>
          <p:cNvPr id="434" name="Google Shape;434;p80"/>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accent4"/>
                </a:solidFill>
                <a:latin typeface="Proxima Nova"/>
                <a:ea typeface="Proxima Nova"/>
                <a:cs typeface="Proxima Nova"/>
                <a:sym typeface="Proxima Nova"/>
              </a:rPr>
              <a:t>© 201</a:t>
            </a:r>
            <a:r>
              <a:rPr b="1" lang="en" sz="800">
                <a:solidFill>
                  <a:schemeClr val="accent4"/>
                </a:solidFill>
                <a:latin typeface="Proxima Nova"/>
                <a:ea typeface="Proxima Nova"/>
                <a:cs typeface="Proxima Nova"/>
                <a:sym typeface="Proxima Nova"/>
              </a:rPr>
              <a:t>8</a:t>
            </a:r>
            <a:r>
              <a:rPr b="1" i="0" lang="en" sz="800" u="none" cap="none" strike="noStrike">
                <a:solidFill>
                  <a:schemeClr val="accent4"/>
                </a:solidFill>
                <a:latin typeface="Proxima Nova"/>
                <a:ea typeface="Proxima Nova"/>
                <a:cs typeface="Proxima Nova"/>
                <a:sym typeface="Proxima Nova"/>
              </a:rPr>
              <a:t> Seven Bridges</a:t>
            </a:r>
            <a:endParaRPr b="1" sz="800">
              <a:solidFill>
                <a:schemeClr val="accent4"/>
              </a:solidFill>
              <a:latin typeface="Proxima Nova"/>
              <a:ea typeface="Proxima Nova"/>
              <a:cs typeface="Proxima Nova"/>
              <a:sym typeface="Proxima Nova"/>
            </a:endParaRPr>
          </a:p>
        </p:txBody>
      </p:sp>
      <p:sp>
        <p:nvSpPr>
          <p:cNvPr id="435" name="Google Shape;435;p80"/>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accent4"/>
                </a:solidFill>
                <a:latin typeface="Proxima Nova"/>
                <a:ea typeface="Proxima Nova"/>
                <a:cs typeface="Proxima Nova"/>
                <a:sym typeface="Proxima Nova"/>
              </a:rPr>
              <a:t>sevenbridges.com</a:t>
            </a:r>
            <a:endParaRPr b="1" sz="800">
              <a:solidFill>
                <a:schemeClr val="accent4"/>
              </a:solidFill>
              <a:latin typeface="Proxima Nova"/>
              <a:ea typeface="Proxima Nova"/>
              <a:cs typeface="Proxima Nova"/>
              <a:sym typeface="Proxima Nova"/>
            </a:endParaRPr>
          </a:p>
        </p:txBody>
      </p:sp>
      <p:sp>
        <p:nvSpPr>
          <p:cNvPr id="436" name="Google Shape;436;p80"/>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accent4"/>
                </a:solidFill>
                <a:latin typeface="Proxima Nova"/>
                <a:ea typeface="Proxima Nova"/>
                <a:cs typeface="Proxima Nova"/>
                <a:sym typeface="Proxima Nova"/>
              </a:rPr>
              <a:t>RESTRICTED</a:t>
            </a:r>
            <a:endParaRPr sz="1200">
              <a:solidFill>
                <a:schemeClr val="accent4"/>
              </a:solidFill>
              <a:latin typeface="Proxima Nova"/>
              <a:ea typeface="Proxima Nova"/>
              <a:cs typeface="Proxima Nova"/>
              <a:sym typeface="Proxima Nova"/>
            </a:endParaRPr>
          </a:p>
        </p:txBody>
      </p:sp>
      <p:cxnSp>
        <p:nvCxnSpPr>
          <p:cNvPr id="437" name="Google Shape;437;p80"/>
          <p:cNvCxnSpPr/>
          <p:nvPr/>
        </p:nvCxnSpPr>
        <p:spPr>
          <a:xfrm>
            <a:off x="7692397" y="174986"/>
            <a:ext cx="1179000" cy="0"/>
          </a:xfrm>
          <a:prstGeom prst="straightConnector1">
            <a:avLst/>
          </a:prstGeom>
          <a:noFill/>
          <a:ln cap="flat" cmpd="sng" w="9525">
            <a:solidFill>
              <a:schemeClr val="accent4"/>
            </a:solidFill>
            <a:prstDash val="solid"/>
            <a:round/>
            <a:headEnd len="sm" w="sm" type="none"/>
            <a:tailEnd len="sm" w="sm" type="none"/>
          </a:ln>
        </p:spPr>
      </p:cxnSp>
      <p:cxnSp>
        <p:nvCxnSpPr>
          <p:cNvPr id="438" name="Google Shape;438;p80"/>
          <p:cNvCxnSpPr/>
          <p:nvPr/>
        </p:nvCxnSpPr>
        <p:spPr>
          <a:xfrm>
            <a:off x="4150810" y="2553234"/>
            <a:ext cx="832200" cy="0"/>
          </a:xfrm>
          <a:prstGeom prst="straightConnector1">
            <a:avLst/>
          </a:prstGeom>
          <a:noFill/>
          <a:ln cap="flat" cmpd="sng" w="38100">
            <a:solidFill>
              <a:schemeClr val="accent4"/>
            </a:solidFill>
            <a:prstDash val="solid"/>
            <a:round/>
            <a:headEnd len="med" w="med" type="none"/>
            <a:tailEnd len="med" w="med" type="none"/>
          </a:ln>
        </p:spPr>
      </p:cxnSp>
      <p:sp>
        <p:nvSpPr>
          <p:cNvPr id="439" name="Google Shape;439;p80"/>
          <p:cNvSpPr txBox="1"/>
          <p:nvPr>
            <p:ph idx="1" type="subTitle"/>
          </p:nvPr>
        </p:nvSpPr>
        <p:spPr>
          <a:xfrm>
            <a:off x="1541429" y="2659978"/>
            <a:ext cx="6061200" cy="1197600"/>
          </a:xfrm>
          <a:prstGeom prst="rect">
            <a:avLst/>
          </a:prstGeom>
        </p:spPr>
        <p:txBody>
          <a:bodyPr anchorCtr="0" anchor="t" bIns="80900" lIns="80900" spcFirstLastPara="1" rIns="80900" wrap="square" tIns="80900"/>
          <a:lstStyle>
            <a:lvl1pPr lvl="0" rtl="0" algn="ctr">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440" name="Google Shape;440;p80"/>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White.png" id="441" name="Google Shape;441;p80"/>
          <p:cNvPicPr preferRelativeResize="0"/>
          <p:nvPr/>
        </p:nvPicPr>
        <p:blipFill>
          <a:blip r:embed="rId2">
            <a:alphaModFix amt="11000"/>
          </a:blip>
          <a:stretch>
            <a:fillRect/>
          </a:stretch>
        </p:blipFill>
        <p:spPr>
          <a:xfrm>
            <a:off x="4949337" y="3301574"/>
            <a:ext cx="4191918" cy="1676362"/>
          </a:xfrm>
          <a:prstGeom prst="rect">
            <a:avLst/>
          </a:prstGeom>
          <a:noFill/>
          <a:ln>
            <a:noFill/>
          </a:ln>
        </p:spPr>
      </p:pic>
      <p:cxnSp>
        <p:nvCxnSpPr>
          <p:cNvPr id="442" name="Google Shape;442;p80"/>
          <p:cNvCxnSpPr/>
          <p:nvPr/>
        </p:nvCxnSpPr>
        <p:spPr>
          <a:xfrm>
            <a:off x="7692397" y="378649"/>
            <a:ext cx="1179000" cy="0"/>
          </a:xfrm>
          <a:prstGeom prst="straightConnector1">
            <a:avLst/>
          </a:prstGeom>
          <a:noFill/>
          <a:ln cap="flat" cmpd="sng" w="9525">
            <a:solidFill>
              <a:schemeClr val="accent4"/>
            </a:solidFill>
            <a:prstDash val="solid"/>
            <a:round/>
            <a:headEnd len="sm" w="sm" type="none"/>
            <a:tailEnd len="sm" w="sm" type="none"/>
          </a:ln>
        </p:spPr>
      </p:cxnSp>
      <p:sp>
        <p:nvSpPr>
          <p:cNvPr id="443" name="Google Shape;443;p80"/>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slate - internal" showMasterSp="0">
  <p:cSld name="Section Divider_2">
    <p:bg>
      <p:bgPr>
        <a:solidFill>
          <a:srgbClr val="577287"/>
        </a:solidFill>
      </p:bgPr>
    </p:bg>
    <p:spTree>
      <p:nvGrpSpPr>
        <p:cNvPr id="444" name="Shape 444"/>
        <p:cNvGrpSpPr/>
        <p:nvPr/>
      </p:nvGrpSpPr>
      <p:grpSpPr>
        <a:xfrm>
          <a:off x="0" y="0"/>
          <a:ext cx="0" cy="0"/>
          <a:chOff x="0" y="0"/>
          <a:chExt cx="0" cy="0"/>
        </a:xfrm>
      </p:grpSpPr>
      <p:sp>
        <p:nvSpPr>
          <p:cNvPr id="445" name="Google Shape;445;p81"/>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accent4"/>
                </a:solidFill>
                <a:latin typeface="Proxima Nova"/>
                <a:ea typeface="Proxima Nova"/>
                <a:cs typeface="Proxima Nova"/>
                <a:sym typeface="Proxima Nova"/>
              </a:rPr>
              <a:t>© 201</a:t>
            </a:r>
            <a:r>
              <a:rPr b="1" lang="en" sz="800">
                <a:solidFill>
                  <a:schemeClr val="accent4"/>
                </a:solidFill>
                <a:latin typeface="Proxima Nova"/>
                <a:ea typeface="Proxima Nova"/>
                <a:cs typeface="Proxima Nova"/>
                <a:sym typeface="Proxima Nova"/>
              </a:rPr>
              <a:t>8</a:t>
            </a:r>
            <a:r>
              <a:rPr b="1" i="0" lang="en" sz="800" u="none" cap="none" strike="noStrike">
                <a:solidFill>
                  <a:schemeClr val="accent4"/>
                </a:solidFill>
                <a:latin typeface="Proxima Nova"/>
                <a:ea typeface="Proxima Nova"/>
                <a:cs typeface="Proxima Nova"/>
                <a:sym typeface="Proxima Nova"/>
              </a:rPr>
              <a:t> Seven Bridges</a:t>
            </a:r>
            <a:endParaRPr b="1" sz="800">
              <a:solidFill>
                <a:schemeClr val="accent4"/>
              </a:solidFill>
              <a:latin typeface="Proxima Nova"/>
              <a:ea typeface="Proxima Nova"/>
              <a:cs typeface="Proxima Nova"/>
              <a:sym typeface="Proxima Nova"/>
            </a:endParaRPr>
          </a:p>
        </p:txBody>
      </p:sp>
      <p:sp>
        <p:nvSpPr>
          <p:cNvPr id="446" name="Google Shape;446;p81"/>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accent4"/>
                </a:solidFill>
                <a:latin typeface="Proxima Nova"/>
                <a:ea typeface="Proxima Nova"/>
                <a:cs typeface="Proxima Nova"/>
                <a:sym typeface="Proxima Nova"/>
              </a:rPr>
              <a:t>sevenbridges.com</a:t>
            </a:r>
            <a:endParaRPr b="1" sz="800">
              <a:solidFill>
                <a:schemeClr val="accent4"/>
              </a:solidFill>
              <a:latin typeface="Proxima Nova"/>
              <a:ea typeface="Proxima Nova"/>
              <a:cs typeface="Proxima Nova"/>
              <a:sym typeface="Proxima Nova"/>
            </a:endParaRPr>
          </a:p>
        </p:txBody>
      </p:sp>
      <p:sp>
        <p:nvSpPr>
          <p:cNvPr id="447" name="Google Shape;447;p81"/>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accent4"/>
                </a:solidFill>
                <a:latin typeface="Proxima Nova"/>
                <a:ea typeface="Proxima Nova"/>
                <a:cs typeface="Proxima Nova"/>
                <a:sym typeface="Proxima Nova"/>
              </a:rPr>
              <a:t>INTERNAL</a:t>
            </a:r>
            <a:endParaRPr sz="1200">
              <a:solidFill>
                <a:schemeClr val="accent4"/>
              </a:solidFill>
              <a:latin typeface="Proxima Nova"/>
              <a:ea typeface="Proxima Nova"/>
              <a:cs typeface="Proxima Nova"/>
              <a:sym typeface="Proxima Nova"/>
            </a:endParaRPr>
          </a:p>
        </p:txBody>
      </p:sp>
      <p:cxnSp>
        <p:nvCxnSpPr>
          <p:cNvPr id="448" name="Google Shape;448;p81"/>
          <p:cNvCxnSpPr/>
          <p:nvPr/>
        </p:nvCxnSpPr>
        <p:spPr>
          <a:xfrm>
            <a:off x="7692397" y="174986"/>
            <a:ext cx="1179000" cy="0"/>
          </a:xfrm>
          <a:prstGeom prst="straightConnector1">
            <a:avLst/>
          </a:prstGeom>
          <a:noFill/>
          <a:ln cap="flat" cmpd="sng" w="9525">
            <a:solidFill>
              <a:schemeClr val="accent4"/>
            </a:solidFill>
            <a:prstDash val="solid"/>
            <a:round/>
            <a:headEnd len="sm" w="sm" type="none"/>
            <a:tailEnd len="sm" w="sm" type="none"/>
          </a:ln>
        </p:spPr>
      </p:cxnSp>
      <p:cxnSp>
        <p:nvCxnSpPr>
          <p:cNvPr id="449" name="Google Shape;449;p81"/>
          <p:cNvCxnSpPr/>
          <p:nvPr/>
        </p:nvCxnSpPr>
        <p:spPr>
          <a:xfrm>
            <a:off x="4150810" y="2553234"/>
            <a:ext cx="832200" cy="0"/>
          </a:xfrm>
          <a:prstGeom prst="straightConnector1">
            <a:avLst/>
          </a:prstGeom>
          <a:noFill/>
          <a:ln cap="flat" cmpd="sng" w="38100">
            <a:solidFill>
              <a:schemeClr val="accent4"/>
            </a:solidFill>
            <a:prstDash val="solid"/>
            <a:round/>
            <a:headEnd len="med" w="med" type="none"/>
            <a:tailEnd len="med" w="med" type="none"/>
          </a:ln>
        </p:spPr>
      </p:cxnSp>
      <p:sp>
        <p:nvSpPr>
          <p:cNvPr id="450" name="Google Shape;450;p81"/>
          <p:cNvSpPr txBox="1"/>
          <p:nvPr>
            <p:ph idx="1" type="subTitle"/>
          </p:nvPr>
        </p:nvSpPr>
        <p:spPr>
          <a:xfrm>
            <a:off x="1541429" y="2659978"/>
            <a:ext cx="6061200" cy="1197600"/>
          </a:xfrm>
          <a:prstGeom prst="rect">
            <a:avLst/>
          </a:prstGeom>
        </p:spPr>
        <p:txBody>
          <a:bodyPr anchorCtr="0" anchor="t" bIns="80900" lIns="80900" spcFirstLastPara="1" rIns="80900" wrap="square" tIns="80900"/>
          <a:lstStyle>
            <a:lvl1pPr lvl="0" rtl="0" algn="ctr">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451" name="Google Shape;451;p81"/>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White.png" id="452" name="Google Shape;452;p81"/>
          <p:cNvPicPr preferRelativeResize="0"/>
          <p:nvPr/>
        </p:nvPicPr>
        <p:blipFill>
          <a:blip r:embed="rId2">
            <a:alphaModFix amt="11000"/>
          </a:blip>
          <a:stretch>
            <a:fillRect/>
          </a:stretch>
        </p:blipFill>
        <p:spPr>
          <a:xfrm>
            <a:off x="4949337" y="3301574"/>
            <a:ext cx="4191918" cy="1676362"/>
          </a:xfrm>
          <a:prstGeom prst="rect">
            <a:avLst/>
          </a:prstGeom>
          <a:noFill/>
          <a:ln>
            <a:noFill/>
          </a:ln>
        </p:spPr>
      </p:pic>
      <p:cxnSp>
        <p:nvCxnSpPr>
          <p:cNvPr id="453" name="Google Shape;453;p81"/>
          <p:cNvCxnSpPr/>
          <p:nvPr/>
        </p:nvCxnSpPr>
        <p:spPr>
          <a:xfrm>
            <a:off x="7692397" y="378649"/>
            <a:ext cx="1179000" cy="0"/>
          </a:xfrm>
          <a:prstGeom prst="straightConnector1">
            <a:avLst/>
          </a:prstGeom>
          <a:noFill/>
          <a:ln cap="flat" cmpd="sng" w="9525">
            <a:solidFill>
              <a:schemeClr val="accent4"/>
            </a:solidFill>
            <a:prstDash val="solid"/>
            <a:round/>
            <a:headEnd len="sm" w="sm" type="none"/>
            <a:tailEnd len="sm" w="sm" type="none"/>
          </a:ln>
        </p:spPr>
      </p:cxnSp>
      <p:sp>
        <p:nvSpPr>
          <p:cNvPr id="454" name="Google Shape;454;p81"/>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slate - public" showMasterSp="0">
  <p:cSld name="Section Divider_1">
    <p:bg>
      <p:bgPr>
        <a:solidFill>
          <a:srgbClr val="577287"/>
        </a:solidFill>
      </p:bgPr>
    </p:bg>
    <p:spTree>
      <p:nvGrpSpPr>
        <p:cNvPr id="455" name="Shape 455"/>
        <p:cNvGrpSpPr/>
        <p:nvPr/>
      </p:nvGrpSpPr>
      <p:grpSpPr>
        <a:xfrm>
          <a:off x="0" y="0"/>
          <a:ext cx="0" cy="0"/>
          <a:chOff x="0" y="0"/>
          <a:chExt cx="0" cy="0"/>
        </a:xfrm>
      </p:grpSpPr>
      <p:cxnSp>
        <p:nvCxnSpPr>
          <p:cNvPr id="456" name="Google Shape;456;p82"/>
          <p:cNvCxnSpPr/>
          <p:nvPr/>
        </p:nvCxnSpPr>
        <p:spPr>
          <a:xfrm>
            <a:off x="4150810" y="2553234"/>
            <a:ext cx="832200" cy="0"/>
          </a:xfrm>
          <a:prstGeom prst="straightConnector1">
            <a:avLst/>
          </a:prstGeom>
          <a:noFill/>
          <a:ln cap="flat" cmpd="sng" w="38100">
            <a:solidFill>
              <a:schemeClr val="accent4"/>
            </a:solidFill>
            <a:prstDash val="solid"/>
            <a:round/>
            <a:headEnd len="med" w="med" type="none"/>
            <a:tailEnd len="med" w="med" type="none"/>
          </a:ln>
        </p:spPr>
      </p:cxnSp>
      <p:sp>
        <p:nvSpPr>
          <p:cNvPr id="457" name="Google Shape;457;p82"/>
          <p:cNvSpPr txBox="1"/>
          <p:nvPr>
            <p:ph idx="1" type="subTitle"/>
          </p:nvPr>
        </p:nvSpPr>
        <p:spPr>
          <a:xfrm>
            <a:off x="1541429" y="2659978"/>
            <a:ext cx="6061200" cy="1197600"/>
          </a:xfrm>
          <a:prstGeom prst="rect">
            <a:avLst/>
          </a:prstGeom>
        </p:spPr>
        <p:txBody>
          <a:bodyPr anchorCtr="0" anchor="t" bIns="80900" lIns="80900" spcFirstLastPara="1" rIns="80900" wrap="square" tIns="80900"/>
          <a:lstStyle>
            <a:lvl1pPr lvl="0" rtl="0" algn="ctr">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458" name="Google Shape;458;p82"/>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White.png" id="459" name="Google Shape;459;p82"/>
          <p:cNvPicPr preferRelativeResize="0"/>
          <p:nvPr/>
        </p:nvPicPr>
        <p:blipFill>
          <a:blip r:embed="rId2">
            <a:alphaModFix amt="11000"/>
          </a:blip>
          <a:stretch>
            <a:fillRect/>
          </a:stretch>
        </p:blipFill>
        <p:spPr>
          <a:xfrm>
            <a:off x="4949337" y="3301574"/>
            <a:ext cx="4191918" cy="1676362"/>
          </a:xfrm>
          <a:prstGeom prst="rect">
            <a:avLst/>
          </a:prstGeom>
          <a:noFill/>
          <a:ln>
            <a:noFill/>
          </a:ln>
        </p:spPr>
      </p:pic>
      <p:sp>
        <p:nvSpPr>
          <p:cNvPr id="460" name="Google Shape;460;p82"/>
          <p:cNvSpPr/>
          <p:nvPr/>
        </p:nvSpPr>
        <p:spPr>
          <a:xfrm>
            <a:off x="7161424" y="4835476"/>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accent6"/>
                </a:solidFill>
                <a:latin typeface="Proxima Nova"/>
                <a:ea typeface="Proxima Nova"/>
                <a:cs typeface="Proxima Nova"/>
                <a:sym typeface="Proxima Nova"/>
              </a:rPr>
              <a:t>sevenbridges.com</a:t>
            </a:r>
            <a:endParaRPr b="1" sz="800">
              <a:solidFill>
                <a:schemeClr val="accent6"/>
              </a:solidFill>
              <a:latin typeface="Proxima Nova"/>
              <a:ea typeface="Proxima Nova"/>
              <a:cs typeface="Proxima Nova"/>
              <a:sym typeface="Proxima Nova"/>
            </a:endParaRPr>
          </a:p>
        </p:txBody>
      </p:sp>
      <p:sp>
        <p:nvSpPr>
          <p:cNvPr id="461" name="Google Shape;461;p82"/>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lvl1pPr lvl="0" rtl="0" algn="ctr">
              <a:buNone/>
              <a:defRPr sz="800">
                <a:latin typeface="Proxima Nova"/>
                <a:ea typeface="Proxima Nova"/>
                <a:cs typeface="Proxima Nova"/>
                <a:sym typeface="Proxima Nova"/>
              </a:defRPr>
            </a:lvl1pPr>
            <a:lvl2pPr lvl="1" rtl="0" algn="ctr">
              <a:buNone/>
              <a:defRPr sz="800">
                <a:latin typeface="Proxima Nova"/>
                <a:ea typeface="Proxima Nova"/>
                <a:cs typeface="Proxima Nova"/>
                <a:sym typeface="Proxima Nova"/>
              </a:defRPr>
            </a:lvl2pPr>
            <a:lvl3pPr lvl="2" rtl="0" algn="ctr">
              <a:buNone/>
              <a:defRPr sz="800">
                <a:latin typeface="Proxima Nova"/>
                <a:ea typeface="Proxima Nova"/>
                <a:cs typeface="Proxima Nova"/>
                <a:sym typeface="Proxima Nova"/>
              </a:defRPr>
            </a:lvl3pPr>
            <a:lvl4pPr lvl="3" rtl="0" algn="ctr">
              <a:buNone/>
              <a:defRPr sz="800">
                <a:latin typeface="Proxima Nova"/>
                <a:ea typeface="Proxima Nova"/>
                <a:cs typeface="Proxima Nova"/>
                <a:sym typeface="Proxima Nova"/>
              </a:defRPr>
            </a:lvl4pPr>
            <a:lvl5pPr lvl="4" rtl="0" algn="ctr">
              <a:buNone/>
              <a:defRPr sz="800">
                <a:latin typeface="Proxima Nova"/>
                <a:ea typeface="Proxima Nova"/>
                <a:cs typeface="Proxima Nova"/>
                <a:sym typeface="Proxima Nova"/>
              </a:defRPr>
            </a:lvl5pPr>
            <a:lvl6pPr lvl="5" rtl="0" algn="ctr">
              <a:buNone/>
              <a:defRPr sz="800">
                <a:latin typeface="Proxima Nova"/>
                <a:ea typeface="Proxima Nova"/>
                <a:cs typeface="Proxima Nova"/>
                <a:sym typeface="Proxima Nova"/>
              </a:defRPr>
            </a:lvl6pPr>
            <a:lvl7pPr lvl="6" rtl="0" algn="ctr">
              <a:buNone/>
              <a:defRPr sz="800">
                <a:latin typeface="Proxima Nova"/>
                <a:ea typeface="Proxima Nova"/>
                <a:cs typeface="Proxima Nova"/>
                <a:sym typeface="Proxima Nova"/>
              </a:defRPr>
            </a:lvl7pPr>
            <a:lvl8pPr lvl="7" rtl="0" algn="ctr">
              <a:buNone/>
              <a:defRPr sz="800">
                <a:latin typeface="Proxima Nova"/>
                <a:ea typeface="Proxima Nova"/>
                <a:cs typeface="Proxima Nova"/>
                <a:sym typeface="Proxima Nova"/>
              </a:defRPr>
            </a:lvl8pPr>
            <a:lvl9pPr lvl="8" rtl="0" algn="ctr">
              <a:buNone/>
              <a:defRPr sz="800">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462" name="Google Shape;462;p82"/>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rtl="0">
              <a:spcBef>
                <a:spcPts val="0"/>
              </a:spcBef>
              <a:spcAft>
                <a:spcPts val="0"/>
              </a:spcAft>
              <a:buClr>
                <a:schemeClr val="accent3"/>
              </a:buClr>
              <a:buFont typeface="Arial"/>
              <a:buNone/>
            </a:pPr>
            <a:r>
              <a:rPr b="1" lang="en" sz="800">
                <a:solidFill>
                  <a:schemeClr val="accent6"/>
                </a:solidFill>
                <a:latin typeface="Proxima Nova"/>
                <a:ea typeface="Proxima Nova"/>
                <a:cs typeface="Proxima Nova"/>
                <a:sym typeface="Proxima Nova"/>
              </a:rPr>
              <a:t>© 2018 Seven Bridges</a:t>
            </a:r>
            <a:endParaRPr b="1" sz="800">
              <a:solidFill>
                <a:schemeClr val="accent6"/>
              </a:solidFill>
              <a:latin typeface="Proxima Nova"/>
              <a:ea typeface="Proxima Nova"/>
              <a:cs typeface="Proxima Nova"/>
              <a:sym typeface="Proxima Nova"/>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slate no sub - restricted" showMasterSp="0">
  <p:cSld name="Section Divider_3">
    <p:bg>
      <p:bgPr>
        <a:solidFill>
          <a:srgbClr val="577287"/>
        </a:solidFill>
      </p:bgPr>
    </p:bg>
    <p:spTree>
      <p:nvGrpSpPr>
        <p:cNvPr id="463" name="Shape 463"/>
        <p:cNvGrpSpPr/>
        <p:nvPr/>
      </p:nvGrpSpPr>
      <p:grpSpPr>
        <a:xfrm>
          <a:off x="0" y="0"/>
          <a:ext cx="0" cy="0"/>
          <a:chOff x="0" y="0"/>
          <a:chExt cx="0" cy="0"/>
        </a:xfrm>
      </p:grpSpPr>
      <p:sp>
        <p:nvSpPr>
          <p:cNvPr id="464" name="Google Shape;464;p83"/>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accent4"/>
                </a:solidFill>
                <a:latin typeface="Proxima Nova"/>
                <a:ea typeface="Proxima Nova"/>
                <a:cs typeface="Proxima Nova"/>
                <a:sym typeface="Proxima Nova"/>
              </a:rPr>
              <a:t>© 201</a:t>
            </a:r>
            <a:r>
              <a:rPr b="1" lang="en" sz="800">
                <a:solidFill>
                  <a:schemeClr val="accent4"/>
                </a:solidFill>
                <a:latin typeface="Proxima Nova"/>
                <a:ea typeface="Proxima Nova"/>
                <a:cs typeface="Proxima Nova"/>
                <a:sym typeface="Proxima Nova"/>
              </a:rPr>
              <a:t>8</a:t>
            </a:r>
            <a:r>
              <a:rPr b="1" i="0" lang="en" sz="800" u="none" cap="none" strike="noStrike">
                <a:solidFill>
                  <a:schemeClr val="accent4"/>
                </a:solidFill>
                <a:latin typeface="Proxima Nova"/>
                <a:ea typeface="Proxima Nova"/>
                <a:cs typeface="Proxima Nova"/>
                <a:sym typeface="Proxima Nova"/>
              </a:rPr>
              <a:t> Seven Bridges</a:t>
            </a:r>
            <a:endParaRPr b="1" sz="800">
              <a:solidFill>
                <a:schemeClr val="accent4"/>
              </a:solidFill>
              <a:latin typeface="Proxima Nova"/>
              <a:ea typeface="Proxima Nova"/>
              <a:cs typeface="Proxima Nova"/>
              <a:sym typeface="Proxima Nova"/>
            </a:endParaRPr>
          </a:p>
        </p:txBody>
      </p:sp>
      <p:sp>
        <p:nvSpPr>
          <p:cNvPr id="465" name="Google Shape;465;p83"/>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accent4"/>
                </a:solidFill>
                <a:latin typeface="Proxima Nova"/>
                <a:ea typeface="Proxima Nova"/>
                <a:cs typeface="Proxima Nova"/>
                <a:sym typeface="Proxima Nova"/>
              </a:rPr>
              <a:t>sevenbridges.com</a:t>
            </a:r>
            <a:endParaRPr b="1" sz="800">
              <a:solidFill>
                <a:schemeClr val="accent4"/>
              </a:solidFill>
              <a:latin typeface="Proxima Nova"/>
              <a:ea typeface="Proxima Nova"/>
              <a:cs typeface="Proxima Nova"/>
              <a:sym typeface="Proxima Nova"/>
            </a:endParaRPr>
          </a:p>
        </p:txBody>
      </p:sp>
      <p:sp>
        <p:nvSpPr>
          <p:cNvPr id="466" name="Google Shape;466;p83"/>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accent4"/>
                </a:solidFill>
                <a:latin typeface="Proxima Nova"/>
                <a:ea typeface="Proxima Nova"/>
                <a:cs typeface="Proxima Nova"/>
                <a:sym typeface="Proxima Nova"/>
              </a:rPr>
              <a:t>RESTRICTED</a:t>
            </a:r>
            <a:endParaRPr sz="1200">
              <a:solidFill>
                <a:schemeClr val="accent4"/>
              </a:solidFill>
              <a:latin typeface="Proxima Nova"/>
              <a:ea typeface="Proxima Nova"/>
              <a:cs typeface="Proxima Nova"/>
              <a:sym typeface="Proxima Nova"/>
            </a:endParaRPr>
          </a:p>
        </p:txBody>
      </p:sp>
      <p:cxnSp>
        <p:nvCxnSpPr>
          <p:cNvPr id="467" name="Google Shape;467;p83"/>
          <p:cNvCxnSpPr/>
          <p:nvPr/>
        </p:nvCxnSpPr>
        <p:spPr>
          <a:xfrm>
            <a:off x="7692397" y="174986"/>
            <a:ext cx="1179000" cy="0"/>
          </a:xfrm>
          <a:prstGeom prst="straightConnector1">
            <a:avLst/>
          </a:prstGeom>
          <a:noFill/>
          <a:ln cap="flat" cmpd="sng" w="9525">
            <a:solidFill>
              <a:schemeClr val="accent4"/>
            </a:solidFill>
            <a:prstDash val="solid"/>
            <a:round/>
            <a:headEnd len="sm" w="sm" type="none"/>
            <a:tailEnd len="sm" w="sm" type="none"/>
          </a:ln>
        </p:spPr>
      </p:cxnSp>
      <p:sp>
        <p:nvSpPr>
          <p:cNvPr id="468" name="Google Shape;468;p83"/>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White.png" id="469" name="Google Shape;469;p83"/>
          <p:cNvPicPr preferRelativeResize="0"/>
          <p:nvPr/>
        </p:nvPicPr>
        <p:blipFill>
          <a:blip r:embed="rId2">
            <a:alphaModFix amt="11000"/>
          </a:blip>
          <a:stretch>
            <a:fillRect/>
          </a:stretch>
        </p:blipFill>
        <p:spPr>
          <a:xfrm>
            <a:off x="4949337" y="3301574"/>
            <a:ext cx="4191918" cy="1676362"/>
          </a:xfrm>
          <a:prstGeom prst="rect">
            <a:avLst/>
          </a:prstGeom>
          <a:noFill/>
          <a:ln>
            <a:noFill/>
          </a:ln>
        </p:spPr>
      </p:pic>
      <p:cxnSp>
        <p:nvCxnSpPr>
          <p:cNvPr id="470" name="Google Shape;470;p83"/>
          <p:cNvCxnSpPr/>
          <p:nvPr/>
        </p:nvCxnSpPr>
        <p:spPr>
          <a:xfrm>
            <a:off x="7692397" y="378649"/>
            <a:ext cx="1179000" cy="0"/>
          </a:xfrm>
          <a:prstGeom prst="straightConnector1">
            <a:avLst/>
          </a:prstGeom>
          <a:noFill/>
          <a:ln cap="flat" cmpd="sng" w="9525">
            <a:solidFill>
              <a:schemeClr val="accent4"/>
            </a:solidFill>
            <a:prstDash val="solid"/>
            <a:round/>
            <a:headEnd len="sm" w="sm" type="none"/>
            <a:tailEnd len="sm" w="sm" type="none"/>
          </a:ln>
        </p:spPr>
      </p:cxnSp>
      <p:sp>
        <p:nvSpPr>
          <p:cNvPr id="471" name="Google Shape;471;p83"/>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slate no sub - internal" showMasterSp="0">
  <p:cSld name="Section Divider_2_1">
    <p:bg>
      <p:bgPr>
        <a:solidFill>
          <a:srgbClr val="577287"/>
        </a:solidFill>
      </p:bgPr>
    </p:bg>
    <p:spTree>
      <p:nvGrpSpPr>
        <p:cNvPr id="472" name="Shape 472"/>
        <p:cNvGrpSpPr/>
        <p:nvPr/>
      </p:nvGrpSpPr>
      <p:grpSpPr>
        <a:xfrm>
          <a:off x="0" y="0"/>
          <a:ext cx="0" cy="0"/>
          <a:chOff x="0" y="0"/>
          <a:chExt cx="0" cy="0"/>
        </a:xfrm>
      </p:grpSpPr>
      <p:sp>
        <p:nvSpPr>
          <p:cNvPr id="473" name="Google Shape;473;p84"/>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accent4"/>
                </a:solidFill>
                <a:latin typeface="Proxima Nova"/>
                <a:ea typeface="Proxima Nova"/>
                <a:cs typeface="Proxima Nova"/>
                <a:sym typeface="Proxima Nova"/>
              </a:rPr>
              <a:t>© 201</a:t>
            </a:r>
            <a:r>
              <a:rPr b="1" lang="en" sz="800">
                <a:solidFill>
                  <a:schemeClr val="accent4"/>
                </a:solidFill>
                <a:latin typeface="Proxima Nova"/>
                <a:ea typeface="Proxima Nova"/>
                <a:cs typeface="Proxima Nova"/>
                <a:sym typeface="Proxima Nova"/>
              </a:rPr>
              <a:t>8</a:t>
            </a:r>
            <a:r>
              <a:rPr b="1" i="0" lang="en" sz="800" u="none" cap="none" strike="noStrike">
                <a:solidFill>
                  <a:schemeClr val="accent4"/>
                </a:solidFill>
                <a:latin typeface="Proxima Nova"/>
                <a:ea typeface="Proxima Nova"/>
                <a:cs typeface="Proxima Nova"/>
                <a:sym typeface="Proxima Nova"/>
              </a:rPr>
              <a:t> Seven Bridges</a:t>
            </a:r>
            <a:endParaRPr b="1" sz="800">
              <a:solidFill>
                <a:schemeClr val="accent4"/>
              </a:solidFill>
              <a:latin typeface="Proxima Nova"/>
              <a:ea typeface="Proxima Nova"/>
              <a:cs typeface="Proxima Nova"/>
              <a:sym typeface="Proxima Nova"/>
            </a:endParaRPr>
          </a:p>
        </p:txBody>
      </p:sp>
      <p:sp>
        <p:nvSpPr>
          <p:cNvPr id="474" name="Google Shape;474;p84"/>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accent4"/>
                </a:solidFill>
                <a:latin typeface="Proxima Nova"/>
                <a:ea typeface="Proxima Nova"/>
                <a:cs typeface="Proxima Nova"/>
                <a:sym typeface="Proxima Nova"/>
              </a:rPr>
              <a:t>sevenbridges.com</a:t>
            </a:r>
            <a:endParaRPr b="1" sz="800">
              <a:solidFill>
                <a:schemeClr val="accent4"/>
              </a:solidFill>
              <a:latin typeface="Proxima Nova"/>
              <a:ea typeface="Proxima Nova"/>
              <a:cs typeface="Proxima Nova"/>
              <a:sym typeface="Proxima Nova"/>
            </a:endParaRPr>
          </a:p>
        </p:txBody>
      </p:sp>
      <p:sp>
        <p:nvSpPr>
          <p:cNvPr id="475" name="Google Shape;475;p84"/>
          <p:cNvSpPr/>
          <p:nvPr/>
        </p:nvSpPr>
        <p:spPr>
          <a:xfrm>
            <a:off x="7692400" y="216000"/>
            <a:ext cx="1179000" cy="10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accent4"/>
                </a:solidFill>
                <a:latin typeface="Proxima Nova"/>
                <a:ea typeface="Proxima Nova"/>
                <a:cs typeface="Proxima Nova"/>
                <a:sym typeface="Proxima Nova"/>
              </a:rPr>
              <a:t>INTERNAL</a:t>
            </a:r>
            <a:endParaRPr sz="1200">
              <a:solidFill>
                <a:schemeClr val="accent4"/>
              </a:solidFill>
              <a:latin typeface="Proxima Nova"/>
              <a:ea typeface="Proxima Nova"/>
              <a:cs typeface="Proxima Nova"/>
              <a:sym typeface="Proxima Nova"/>
            </a:endParaRPr>
          </a:p>
        </p:txBody>
      </p:sp>
      <p:cxnSp>
        <p:nvCxnSpPr>
          <p:cNvPr id="476" name="Google Shape;476;p84"/>
          <p:cNvCxnSpPr/>
          <p:nvPr/>
        </p:nvCxnSpPr>
        <p:spPr>
          <a:xfrm>
            <a:off x="7692397" y="174986"/>
            <a:ext cx="1179000" cy="0"/>
          </a:xfrm>
          <a:prstGeom prst="straightConnector1">
            <a:avLst/>
          </a:prstGeom>
          <a:noFill/>
          <a:ln cap="flat" cmpd="sng" w="9525">
            <a:solidFill>
              <a:schemeClr val="accent4"/>
            </a:solidFill>
            <a:prstDash val="solid"/>
            <a:round/>
            <a:headEnd len="sm" w="sm" type="none"/>
            <a:tailEnd len="sm" w="sm" type="none"/>
          </a:ln>
        </p:spPr>
      </p:cxnSp>
      <p:sp>
        <p:nvSpPr>
          <p:cNvPr id="477" name="Google Shape;477;p84"/>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White.png" id="478" name="Google Shape;478;p84"/>
          <p:cNvPicPr preferRelativeResize="0"/>
          <p:nvPr/>
        </p:nvPicPr>
        <p:blipFill>
          <a:blip r:embed="rId2">
            <a:alphaModFix amt="11000"/>
          </a:blip>
          <a:stretch>
            <a:fillRect/>
          </a:stretch>
        </p:blipFill>
        <p:spPr>
          <a:xfrm>
            <a:off x="4949337" y="3301574"/>
            <a:ext cx="4191918" cy="1676362"/>
          </a:xfrm>
          <a:prstGeom prst="rect">
            <a:avLst/>
          </a:prstGeom>
          <a:noFill/>
          <a:ln>
            <a:noFill/>
          </a:ln>
        </p:spPr>
      </p:pic>
      <p:cxnSp>
        <p:nvCxnSpPr>
          <p:cNvPr id="479" name="Google Shape;479;p84"/>
          <p:cNvCxnSpPr/>
          <p:nvPr/>
        </p:nvCxnSpPr>
        <p:spPr>
          <a:xfrm>
            <a:off x="7692397" y="378649"/>
            <a:ext cx="1179000" cy="0"/>
          </a:xfrm>
          <a:prstGeom prst="straightConnector1">
            <a:avLst/>
          </a:prstGeom>
          <a:noFill/>
          <a:ln cap="flat" cmpd="sng" w="9525">
            <a:solidFill>
              <a:schemeClr val="accent4"/>
            </a:solidFill>
            <a:prstDash val="solid"/>
            <a:round/>
            <a:headEnd len="sm" w="sm" type="none"/>
            <a:tailEnd len="sm" w="sm" type="none"/>
          </a:ln>
        </p:spPr>
      </p:cxnSp>
      <p:sp>
        <p:nvSpPr>
          <p:cNvPr id="480" name="Google Shape;480;p84"/>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slate no sub - public" showMasterSp="0">
  <p:cSld name="Section Divider_1_1">
    <p:bg>
      <p:bgPr>
        <a:solidFill>
          <a:srgbClr val="577287"/>
        </a:solidFill>
      </p:bgPr>
    </p:bg>
    <p:spTree>
      <p:nvGrpSpPr>
        <p:cNvPr id="481" name="Shape 481"/>
        <p:cNvGrpSpPr/>
        <p:nvPr/>
      </p:nvGrpSpPr>
      <p:grpSpPr>
        <a:xfrm>
          <a:off x="0" y="0"/>
          <a:ext cx="0" cy="0"/>
          <a:chOff x="0" y="0"/>
          <a:chExt cx="0" cy="0"/>
        </a:xfrm>
      </p:grpSpPr>
      <p:sp>
        <p:nvSpPr>
          <p:cNvPr id="482" name="Google Shape;482;p85"/>
          <p:cNvSpPr/>
          <p:nvPr/>
        </p:nvSpPr>
        <p:spPr>
          <a:xfrm>
            <a:off x="7161424" y="4835476"/>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accent6"/>
                </a:solidFill>
                <a:latin typeface="Proxima Nova"/>
                <a:ea typeface="Proxima Nova"/>
                <a:cs typeface="Proxima Nova"/>
                <a:sym typeface="Proxima Nova"/>
              </a:rPr>
              <a:t>sevenbridges.com</a:t>
            </a:r>
            <a:endParaRPr b="1" sz="800">
              <a:solidFill>
                <a:schemeClr val="accent6"/>
              </a:solidFill>
              <a:latin typeface="Proxima Nova"/>
              <a:ea typeface="Proxima Nova"/>
              <a:cs typeface="Proxima Nova"/>
              <a:sym typeface="Proxima Nova"/>
            </a:endParaRPr>
          </a:p>
        </p:txBody>
      </p:sp>
      <p:sp>
        <p:nvSpPr>
          <p:cNvPr id="483" name="Google Shape;483;p85"/>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lvl1pPr lvl="0" rtl="0" algn="ctr">
              <a:buNone/>
              <a:defRPr sz="800">
                <a:latin typeface="Proxima Nova"/>
                <a:ea typeface="Proxima Nova"/>
                <a:cs typeface="Proxima Nova"/>
                <a:sym typeface="Proxima Nova"/>
              </a:defRPr>
            </a:lvl1pPr>
            <a:lvl2pPr lvl="1" rtl="0" algn="ctr">
              <a:buNone/>
              <a:defRPr sz="800">
                <a:latin typeface="Proxima Nova"/>
                <a:ea typeface="Proxima Nova"/>
                <a:cs typeface="Proxima Nova"/>
                <a:sym typeface="Proxima Nova"/>
              </a:defRPr>
            </a:lvl2pPr>
            <a:lvl3pPr lvl="2" rtl="0" algn="ctr">
              <a:buNone/>
              <a:defRPr sz="800">
                <a:latin typeface="Proxima Nova"/>
                <a:ea typeface="Proxima Nova"/>
                <a:cs typeface="Proxima Nova"/>
                <a:sym typeface="Proxima Nova"/>
              </a:defRPr>
            </a:lvl3pPr>
            <a:lvl4pPr lvl="3" rtl="0" algn="ctr">
              <a:buNone/>
              <a:defRPr sz="800">
                <a:latin typeface="Proxima Nova"/>
                <a:ea typeface="Proxima Nova"/>
                <a:cs typeface="Proxima Nova"/>
                <a:sym typeface="Proxima Nova"/>
              </a:defRPr>
            </a:lvl4pPr>
            <a:lvl5pPr lvl="4" rtl="0" algn="ctr">
              <a:buNone/>
              <a:defRPr sz="800">
                <a:latin typeface="Proxima Nova"/>
                <a:ea typeface="Proxima Nova"/>
                <a:cs typeface="Proxima Nova"/>
                <a:sym typeface="Proxima Nova"/>
              </a:defRPr>
            </a:lvl5pPr>
            <a:lvl6pPr lvl="5" rtl="0" algn="ctr">
              <a:buNone/>
              <a:defRPr sz="800">
                <a:latin typeface="Proxima Nova"/>
                <a:ea typeface="Proxima Nova"/>
                <a:cs typeface="Proxima Nova"/>
                <a:sym typeface="Proxima Nova"/>
              </a:defRPr>
            </a:lvl6pPr>
            <a:lvl7pPr lvl="6" rtl="0" algn="ctr">
              <a:buNone/>
              <a:defRPr sz="800">
                <a:latin typeface="Proxima Nova"/>
                <a:ea typeface="Proxima Nova"/>
                <a:cs typeface="Proxima Nova"/>
                <a:sym typeface="Proxima Nova"/>
              </a:defRPr>
            </a:lvl7pPr>
            <a:lvl8pPr lvl="7" rtl="0" algn="ctr">
              <a:buNone/>
              <a:defRPr sz="800">
                <a:latin typeface="Proxima Nova"/>
                <a:ea typeface="Proxima Nova"/>
                <a:cs typeface="Proxima Nova"/>
                <a:sym typeface="Proxima Nova"/>
              </a:defRPr>
            </a:lvl8pPr>
            <a:lvl9pPr lvl="8" rtl="0" algn="ctr">
              <a:buNone/>
              <a:defRPr sz="800">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
        <p:nvSpPr>
          <p:cNvPr id="484" name="Google Shape;484;p85"/>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rtl="0">
              <a:spcBef>
                <a:spcPts val="0"/>
              </a:spcBef>
              <a:spcAft>
                <a:spcPts val="0"/>
              </a:spcAft>
              <a:buClr>
                <a:schemeClr val="accent3"/>
              </a:buClr>
              <a:buFont typeface="Arial"/>
              <a:buNone/>
            </a:pPr>
            <a:r>
              <a:rPr b="1" lang="en" sz="800">
                <a:solidFill>
                  <a:schemeClr val="accent6"/>
                </a:solidFill>
                <a:latin typeface="Proxima Nova"/>
                <a:ea typeface="Proxima Nova"/>
                <a:cs typeface="Proxima Nova"/>
                <a:sym typeface="Proxima Nova"/>
              </a:rPr>
              <a:t>© 2018 Seven Bridges</a:t>
            </a:r>
            <a:endParaRPr b="1" sz="800">
              <a:solidFill>
                <a:schemeClr val="accent6"/>
              </a:solidFill>
              <a:latin typeface="Proxima Nova"/>
              <a:ea typeface="Proxima Nova"/>
              <a:cs typeface="Proxima Nova"/>
              <a:sym typeface="Proxima Nova"/>
            </a:endParaRPr>
          </a:p>
        </p:txBody>
      </p:sp>
      <p:sp>
        <p:nvSpPr>
          <p:cNvPr id="485" name="Google Shape;485;p85"/>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White.png" id="486" name="Google Shape;486;p85"/>
          <p:cNvPicPr preferRelativeResize="0"/>
          <p:nvPr/>
        </p:nvPicPr>
        <p:blipFill>
          <a:blip r:embed="rId2">
            <a:alphaModFix amt="11000"/>
          </a:blip>
          <a:stretch>
            <a:fillRect/>
          </a:stretch>
        </p:blipFill>
        <p:spPr>
          <a:xfrm>
            <a:off x="4949337" y="3301574"/>
            <a:ext cx="4191918" cy="167636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light - restricted" showMasterSp="0">
  <p:cSld name="Section Divider copy">
    <p:bg>
      <p:bgPr>
        <a:solidFill>
          <a:schemeClr val="accent6"/>
        </a:solidFill>
      </p:bgPr>
    </p:bg>
    <p:spTree>
      <p:nvGrpSpPr>
        <p:cNvPr id="487" name="Shape 487"/>
        <p:cNvGrpSpPr/>
        <p:nvPr/>
      </p:nvGrpSpPr>
      <p:grpSpPr>
        <a:xfrm>
          <a:off x="0" y="0"/>
          <a:ext cx="0" cy="0"/>
          <a:chOff x="0" y="0"/>
          <a:chExt cx="0" cy="0"/>
        </a:xfrm>
      </p:grpSpPr>
      <p:sp>
        <p:nvSpPr>
          <p:cNvPr id="488" name="Google Shape;488;p86"/>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 201</a:t>
            </a:r>
            <a:r>
              <a:rPr b="1" lang="en" sz="800">
                <a:solidFill>
                  <a:schemeClr val="lt1"/>
                </a:solidFill>
                <a:latin typeface="Proxima Nova"/>
                <a:ea typeface="Proxima Nova"/>
                <a:cs typeface="Proxima Nova"/>
                <a:sym typeface="Proxima Nova"/>
              </a:rPr>
              <a:t>8</a:t>
            </a:r>
            <a:r>
              <a:rPr b="1" i="0" lang="en" sz="800" u="none" cap="none" strike="noStrike">
                <a:solidFill>
                  <a:schemeClr val="lt1"/>
                </a:solidFill>
                <a:latin typeface="Proxima Nova"/>
                <a:ea typeface="Proxima Nova"/>
                <a:cs typeface="Proxima Nova"/>
                <a:sym typeface="Proxima Nova"/>
              </a:rPr>
              <a:t> Seven Bridges</a:t>
            </a:r>
            <a:endParaRPr b="1" sz="800">
              <a:solidFill>
                <a:schemeClr val="lt1"/>
              </a:solidFill>
              <a:latin typeface="Proxima Nova"/>
              <a:ea typeface="Proxima Nova"/>
              <a:cs typeface="Proxima Nova"/>
              <a:sym typeface="Proxima Nova"/>
            </a:endParaRPr>
          </a:p>
        </p:txBody>
      </p:sp>
      <p:sp>
        <p:nvSpPr>
          <p:cNvPr id="489" name="Google Shape;489;p86"/>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sevenbridges.com</a:t>
            </a:r>
            <a:endParaRPr b="1" sz="800">
              <a:solidFill>
                <a:schemeClr val="lt1"/>
              </a:solidFill>
              <a:latin typeface="Proxima Nova"/>
              <a:ea typeface="Proxima Nova"/>
              <a:cs typeface="Proxima Nova"/>
              <a:sym typeface="Proxima Nova"/>
            </a:endParaRPr>
          </a:p>
        </p:txBody>
      </p:sp>
      <p:sp>
        <p:nvSpPr>
          <p:cNvPr id="490" name="Google Shape;490;p86"/>
          <p:cNvSpPr/>
          <p:nvPr/>
        </p:nvSpPr>
        <p:spPr>
          <a:xfrm>
            <a:off x="7692400" y="216000"/>
            <a:ext cx="1179000" cy="9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491" name="Google Shape;491;p86"/>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cxnSp>
        <p:nvCxnSpPr>
          <p:cNvPr id="492" name="Google Shape;492;p86"/>
          <p:cNvCxnSpPr/>
          <p:nvPr/>
        </p:nvCxnSpPr>
        <p:spPr>
          <a:xfrm>
            <a:off x="4150810" y="2553234"/>
            <a:ext cx="832200" cy="0"/>
          </a:xfrm>
          <a:prstGeom prst="straightConnector1">
            <a:avLst/>
          </a:prstGeom>
          <a:noFill/>
          <a:ln cap="flat" cmpd="sng" w="38100">
            <a:solidFill>
              <a:schemeClr val="lt1"/>
            </a:solidFill>
            <a:prstDash val="solid"/>
            <a:round/>
            <a:headEnd len="med" w="med" type="none"/>
            <a:tailEnd len="med" w="med" type="none"/>
          </a:ln>
        </p:spPr>
      </p:cxnSp>
      <p:sp>
        <p:nvSpPr>
          <p:cNvPr id="493" name="Google Shape;493;p86"/>
          <p:cNvSpPr txBox="1"/>
          <p:nvPr>
            <p:ph idx="1" type="subTitle"/>
          </p:nvPr>
        </p:nvSpPr>
        <p:spPr>
          <a:xfrm>
            <a:off x="1541429" y="2659978"/>
            <a:ext cx="6061200" cy="1197600"/>
          </a:xfrm>
          <a:prstGeom prst="rect">
            <a:avLst/>
          </a:prstGeom>
        </p:spPr>
        <p:txBody>
          <a:bodyPr anchorCtr="0" anchor="t" bIns="80900" lIns="80900" spcFirstLastPara="1" rIns="80900" wrap="square" tIns="80900"/>
          <a:lstStyle>
            <a:lvl1pPr lvl="0" rtl="0" algn="ctr">
              <a:spcBef>
                <a:spcPts val="400"/>
              </a:spcBef>
              <a:spcAft>
                <a:spcPts val="0"/>
              </a:spcAft>
              <a:buNone/>
              <a:defRPr sz="1400">
                <a:solidFill>
                  <a:schemeClr val="dk1"/>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494" name="Google Shape;494;p86"/>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Slate.png" id="495" name="Google Shape;495;p86"/>
          <p:cNvPicPr preferRelativeResize="0"/>
          <p:nvPr/>
        </p:nvPicPr>
        <p:blipFill rotWithShape="1">
          <a:blip r:embed="rId2">
            <a:alphaModFix amt="9000"/>
          </a:blip>
          <a:srcRect b="0" l="0" r="0" t="0"/>
          <a:stretch/>
        </p:blipFill>
        <p:spPr>
          <a:xfrm>
            <a:off x="4949337" y="3301574"/>
            <a:ext cx="4191918" cy="1676362"/>
          </a:xfrm>
          <a:prstGeom prst="rect">
            <a:avLst/>
          </a:prstGeom>
          <a:noFill/>
          <a:ln>
            <a:noFill/>
          </a:ln>
        </p:spPr>
      </p:pic>
      <p:cxnSp>
        <p:nvCxnSpPr>
          <p:cNvPr id="496" name="Google Shape;496;p86"/>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light - internal" showMasterSp="0">
  <p:cSld name="Section Divider copy_2">
    <p:bg>
      <p:bgPr>
        <a:solidFill>
          <a:schemeClr val="accent6"/>
        </a:solidFill>
      </p:bgPr>
    </p:bg>
    <p:spTree>
      <p:nvGrpSpPr>
        <p:cNvPr id="497" name="Shape 497"/>
        <p:cNvGrpSpPr/>
        <p:nvPr/>
      </p:nvGrpSpPr>
      <p:grpSpPr>
        <a:xfrm>
          <a:off x="0" y="0"/>
          <a:ext cx="0" cy="0"/>
          <a:chOff x="0" y="0"/>
          <a:chExt cx="0" cy="0"/>
        </a:xfrm>
      </p:grpSpPr>
      <p:sp>
        <p:nvSpPr>
          <p:cNvPr id="498" name="Google Shape;498;p87"/>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 201</a:t>
            </a:r>
            <a:r>
              <a:rPr b="1" lang="en" sz="800">
                <a:solidFill>
                  <a:schemeClr val="lt1"/>
                </a:solidFill>
                <a:latin typeface="Proxima Nova"/>
                <a:ea typeface="Proxima Nova"/>
                <a:cs typeface="Proxima Nova"/>
                <a:sym typeface="Proxima Nova"/>
              </a:rPr>
              <a:t>8</a:t>
            </a:r>
            <a:r>
              <a:rPr b="1" i="0" lang="en" sz="800" u="none" cap="none" strike="noStrike">
                <a:solidFill>
                  <a:schemeClr val="lt1"/>
                </a:solidFill>
                <a:latin typeface="Proxima Nova"/>
                <a:ea typeface="Proxima Nova"/>
                <a:cs typeface="Proxima Nova"/>
                <a:sym typeface="Proxima Nova"/>
              </a:rPr>
              <a:t> Seven Bridges</a:t>
            </a:r>
            <a:endParaRPr b="1" sz="800">
              <a:solidFill>
                <a:schemeClr val="lt1"/>
              </a:solidFill>
              <a:latin typeface="Proxima Nova"/>
              <a:ea typeface="Proxima Nova"/>
              <a:cs typeface="Proxima Nova"/>
              <a:sym typeface="Proxima Nova"/>
            </a:endParaRPr>
          </a:p>
        </p:txBody>
      </p:sp>
      <p:sp>
        <p:nvSpPr>
          <p:cNvPr id="499" name="Google Shape;499;p87"/>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sevenbridges.com</a:t>
            </a:r>
            <a:endParaRPr b="1" sz="800">
              <a:solidFill>
                <a:schemeClr val="lt1"/>
              </a:solidFill>
              <a:latin typeface="Proxima Nova"/>
              <a:ea typeface="Proxima Nova"/>
              <a:cs typeface="Proxima Nova"/>
              <a:sym typeface="Proxima Nova"/>
            </a:endParaRPr>
          </a:p>
        </p:txBody>
      </p:sp>
      <p:sp>
        <p:nvSpPr>
          <p:cNvPr id="500" name="Google Shape;500;p87"/>
          <p:cNvSpPr/>
          <p:nvPr/>
        </p:nvSpPr>
        <p:spPr>
          <a:xfrm>
            <a:off x="7692400" y="216000"/>
            <a:ext cx="1179000" cy="9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501" name="Google Shape;501;p87"/>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cxnSp>
        <p:nvCxnSpPr>
          <p:cNvPr id="502" name="Google Shape;502;p87"/>
          <p:cNvCxnSpPr/>
          <p:nvPr/>
        </p:nvCxnSpPr>
        <p:spPr>
          <a:xfrm>
            <a:off x="4150810" y="2553234"/>
            <a:ext cx="832200" cy="0"/>
          </a:xfrm>
          <a:prstGeom prst="straightConnector1">
            <a:avLst/>
          </a:prstGeom>
          <a:noFill/>
          <a:ln cap="flat" cmpd="sng" w="38100">
            <a:solidFill>
              <a:schemeClr val="lt1"/>
            </a:solidFill>
            <a:prstDash val="solid"/>
            <a:round/>
            <a:headEnd len="med" w="med" type="none"/>
            <a:tailEnd len="med" w="med" type="none"/>
          </a:ln>
        </p:spPr>
      </p:cxnSp>
      <p:sp>
        <p:nvSpPr>
          <p:cNvPr id="503" name="Google Shape;503;p87"/>
          <p:cNvSpPr txBox="1"/>
          <p:nvPr>
            <p:ph idx="1" type="subTitle"/>
          </p:nvPr>
        </p:nvSpPr>
        <p:spPr>
          <a:xfrm>
            <a:off x="1541429" y="2659978"/>
            <a:ext cx="6061200" cy="1197600"/>
          </a:xfrm>
          <a:prstGeom prst="rect">
            <a:avLst/>
          </a:prstGeom>
        </p:spPr>
        <p:txBody>
          <a:bodyPr anchorCtr="0" anchor="t" bIns="80900" lIns="80900" spcFirstLastPara="1" rIns="80900" wrap="square" tIns="80900"/>
          <a:lstStyle>
            <a:lvl1pPr lvl="0" rtl="0" algn="ctr">
              <a:spcBef>
                <a:spcPts val="400"/>
              </a:spcBef>
              <a:spcAft>
                <a:spcPts val="0"/>
              </a:spcAft>
              <a:buNone/>
              <a:defRPr sz="1400">
                <a:solidFill>
                  <a:schemeClr val="dk1"/>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504" name="Google Shape;504;p87"/>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Slate.png" id="505" name="Google Shape;505;p87"/>
          <p:cNvPicPr preferRelativeResize="0"/>
          <p:nvPr/>
        </p:nvPicPr>
        <p:blipFill rotWithShape="1">
          <a:blip r:embed="rId2">
            <a:alphaModFix amt="9000"/>
          </a:blip>
          <a:srcRect b="0" l="0" r="0" t="0"/>
          <a:stretch/>
        </p:blipFill>
        <p:spPr>
          <a:xfrm>
            <a:off x="4949337" y="3301574"/>
            <a:ext cx="4191918" cy="1676362"/>
          </a:xfrm>
          <a:prstGeom prst="rect">
            <a:avLst/>
          </a:prstGeom>
          <a:noFill/>
          <a:ln>
            <a:noFill/>
          </a:ln>
        </p:spPr>
      </p:pic>
      <p:cxnSp>
        <p:nvCxnSpPr>
          <p:cNvPr id="506" name="Google Shape;506;p87"/>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light - public" showMasterSp="0">
  <p:cSld name="Section Divider copy_1">
    <p:bg>
      <p:bgPr>
        <a:solidFill>
          <a:schemeClr val="accent6"/>
        </a:solidFill>
      </p:bgPr>
    </p:bg>
    <p:spTree>
      <p:nvGrpSpPr>
        <p:cNvPr id="507" name="Shape 507"/>
        <p:cNvGrpSpPr/>
        <p:nvPr/>
      </p:nvGrpSpPr>
      <p:grpSpPr>
        <a:xfrm>
          <a:off x="0" y="0"/>
          <a:ext cx="0" cy="0"/>
          <a:chOff x="0" y="0"/>
          <a:chExt cx="0" cy="0"/>
        </a:xfrm>
      </p:grpSpPr>
      <p:sp>
        <p:nvSpPr>
          <p:cNvPr id="508" name="Google Shape;508;p88"/>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 201</a:t>
            </a:r>
            <a:r>
              <a:rPr b="1" lang="en" sz="800">
                <a:solidFill>
                  <a:schemeClr val="lt1"/>
                </a:solidFill>
                <a:latin typeface="Proxima Nova"/>
                <a:ea typeface="Proxima Nova"/>
                <a:cs typeface="Proxima Nova"/>
                <a:sym typeface="Proxima Nova"/>
              </a:rPr>
              <a:t>8</a:t>
            </a:r>
            <a:r>
              <a:rPr b="1" i="0" lang="en" sz="800" u="none" cap="none" strike="noStrike">
                <a:solidFill>
                  <a:schemeClr val="lt1"/>
                </a:solidFill>
                <a:latin typeface="Proxima Nova"/>
                <a:ea typeface="Proxima Nova"/>
                <a:cs typeface="Proxima Nova"/>
                <a:sym typeface="Proxima Nova"/>
              </a:rPr>
              <a:t> Seven Bridges</a:t>
            </a:r>
            <a:endParaRPr b="1" sz="800">
              <a:solidFill>
                <a:schemeClr val="lt1"/>
              </a:solidFill>
              <a:latin typeface="Proxima Nova"/>
              <a:ea typeface="Proxima Nova"/>
              <a:cs typeface="Proxima Nova"/>
              <a:sym typeface="Proxima Nova"/>
            </a:endParaRPr>
          </a:p>
        </p:txBody>
      </p:sp>
      <p:sp>
        <p:nvSpPr>
          <p:cNvPr id="509" name="Google Shape;509;p88"/>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sevenbridges.com</a:t>
            </a:r>
            <a:endParaRPr b="1" sz="800">
              <a:solidFill>
                <a:schemeClr val="lt1"/>
              </a:solidFill>
              <a:latin typeface="Proxima Nova"/>
              <a:ea typeface="Proxima Nova"/>
              <a:cs typeface="Proxima Nova"/>
              <a:sym typeface="Proxima Nova"/>
            </a:endParaRPr>
          </a:p>
        </p:txBody>
      </p:sp>
      <p:cxnSp>
        <p:nvCxnSpPr>
          <p:cNvPr id="510" name="Google Shape;510;p88"/>
          <p:cNvCxnSpPr/>
          <p:nvPr/>
        </p:nvCxnSpPr>
        <p:spPr>
          <a:xfrm>
            <a:off x="4150810" y="2553234"/>
            <a:ext cx="832200" cy="0"/>
          </a:xfrm>
          <a:prstGeom prst="straightConnector1">
            <a:avLst/>
          </a:prstGeom>
          <a:noFill/>
          <a:ln cap="flat" cmpd="sng" w="38100">
            <a:solidFill>
              <a:schemeClr val="lt1"/>
            </a:solidFill>
            <a:prstDash val="solid"/>
            <a:round/>
            <a:headEnd len="med" w="med" type="none"/>
            <a:tailEnd len="med" w="med" type="none"/>
          </a:ln>
        </p:spPr>
      </p:cxnSp>
      <p:sp>
        <p:nvSpPr>
          <p:cNvPr id="511" name="Google Shape;511;p88"/>
          <p:cNvSpPr txBox="1"/>
          <p:nvPr>
            <p:ph idx="1" type="subTitle"/>
          </p:nvPr>
        </p:nvSpPr>
        <p:spPr>
          <a:xfrm>
            <a:off x="1541429" y="2659978"/>
            <a:ext cx="6061200" cy="1197600"/>
          </a:xfrm>
          <a:prstGeom prst="rect">
            <a:avLst/>
          </a:prstGeom>
        </p:spPr>
        <p:txBody>
          <a:bodyPr anchorCtr="0" anchor="t" bIns="80900" lIns="80900" spcFirstLastPara="1" rIns="80900" wrap="square" tIns="80900"/>
          <a:lstStyle>
            <a:lvl1pPr lvl="0" rtl="0" algn="ctr">
              <a:spcBef>
                <a:spcPts val="400"/>
              </a:spcBef>
              <a:spcAft>
                <a:spcPts val="0"/>
              </a:spcAft>
              <a:buNone/>
              <a:defRPr sz="1400">
                <a:solidFill>
                  <a:schemeClr val="dk1"/>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p:txBody>
      </p:sp>
      <p:sp>
        <p:nvSpPr>
          <p:cNvPr id="512" name="Google Shape;512;p88"/>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Slate.png" id="513" name="Google Shape;513;p88"/>
          <p:cNvPicPr preferRelativeResize="0"/>
          <p:nvPr/>
        </p:nvPicPr>
        <p:blipFill rotWithShape="1">
          <a:blip r:embed="rId2">
            <a:alphaModFix amt="9000"/>
          </a:blip>
          <a:srcRect b="0" l="0" r="0" t="0"/>
          <a:stretch/>
        </p:blipFill>
        <p:spPr>
          <a:xfrm>
            <a:off x="4949337" y="3301574"/>
            <a:ext cx="4191918" cy="16763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light no sub - restricted" showMasterSp="0">
  <p:cSld name="Section Divider copy_3">
    <p:bg>
      <p:bgPr>
        <a:solidFill>
          <a:schemeClr val="accent6"/>
        </a:solidFill>
      </p:bgPr>
    </p:bg>
    <p:spTree>
      <p:nvGrpSpPr>
        <p:cNvPr id="514" name="Shape 514"/>
        <p:cNvGrpSpPr/>
        <p:nvPr/>
      </p:nvGrpSpPr>
      <p:grpSpPr>
        <a:xfrm>
          <a:off x="0" y="0"/>
          <a:ext cx="0" cy="0"/>
          <a:chOff x="0" y="0"/>
          <a:chExt cx="0" cy="0"/>
        </a:xfrm>
      </p:grpSpPr>
      <p:sp>
        <p:nvSpPr>
          <p:cNvPr id="515" name="Google Shape;515;p89"/>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 201</a:t>
            </a:r>
            <a:r>
              <a:rPr b="1" lang="en" sz="800">
                <a:solidFill>
                  <a:schemeClr val="lt1"/>
                </a:solidFill>
                <a:latin typeface="Proxima Nova"/>
                <a:ea typeface="Proxima Nova"/>
                <a:cs typeface="Proxima Nova"/>
                <a:sym typeface="Proxima Nova"/>
              </a:rPr>
              <a:t>8</a:t>
            </a:r>
            <a:r>
              <a:rPr b="1" i="0" lang="en" sz="800" u="none" cap="none" strike="noStrike">
                <a:solidFill>
                  <a:schemeClr val="lt1"/>
                </a:solidFill>
                <a:latin typeface="Proxima Nova"/>
                <a:ea typeface="Proxima Nova"/>
                <a:cs typeface="Proxima Nova"/>
                <a:sym typeface="Proxima Nova"/>
              </a:rPr>
              <a:t> Seven Bridges</a:t>
            </a:r>
            <a:endParaRPr b="1" sz="800">
              <a:solidFill>
                <a:schemeClr val="lt1"/>
              </a:solidFill>
              <a:latin typeface="Proxima Nova"/>
              <a:ea typeface="Proxima Nova"/>
              <a:cs typeface="Proxima Nova"/>
              <a:sym typeface="Proxima Nova"/>
            </a:endParaRPr>
          </a:p>
        </p:txBody>
      </p:sp>
      <p:sp>
        <p:nvSpPr>
          <p:cNvPr id="516" name="Google Shape;516;p89"/>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sevenbridges.com</a:t>
            </a:r>
            <a:endParaRPr b="1" sz="800">
              <a:solidFill>
                <a:schemeClr val="lt1"/>
              </a:solidFill>
              <a:latin typeface="Proxima Nova"/>
              <a:ea typeface="Proxima Nova"/>
              <a:cs typeface="Proxima Nova"/>
              <a:sym typeface="Proxima Nova"/>
            </a:endParaRPr>
          </a:p>
        </p:txBody>
      </p:sp>
      <p:sp>
        <p:nvSpPr>
          <p:cNvPr id="517" name="Google Shape;517;p89"/>
          <p:cNvSpPr/>
          <p:nvPr/>
        </p:nvSpPr>
        <p:spPr>
          <a:xfrm>
            <a:off x="7692400" y="216000"/>
            <a:ext cx="1179000" cy="9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518" name="Google Shape;518;p89"/>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sp>
        <p:nvSpPr>
          <p:cNvPr id="519" name="Google Shape;519;p89"/>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Slate.png" id="520" name="Google Shape;520;p89"/>
          <p:cNvPicPr preferRelativeResize="0"/>
          <p:nvPr/>
        </p:nvPicPr>
        <p:blipFill rotWithShape="1">
          <a:blip r:embed="rId2">
            <a:alphaModFix amt="9000"/>
          </a:blip>
          <a:srcRect b="0" l="0" r="0" t="0"/>
          <a:stretch/>
        </p:blipFill>
        <p:spPr>
          <a:xfrm>
            <a:off x="4949337" y="3301574"/>
            <a:ext cx="4191918" cy="1676362"/>
          </a:xfrm>
          <a:prstGeom prst="rect">
            <a:avLst/>
          </a:prstGeom>
          <a:noFill/>
          <a:ln>
            <a:noFill/>
          </a:ln>
        </p:spPr>
      </p:pic>
      <p:cxnSp>
        <p:nvCxnSpPr>
          <p:cNvPr id="521" name="Google Shape;521;p89"/>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
        <p:nvSpPr>
          <p:cNvPr id="522" name="Google Shape;522;p89"/>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light no sub - internal" showMasterSp="0">
  <p:cSld name="Section Divider copy_2_1">
    <p:bg>
      <p:bgPr>
        <a:solidFill>
          <a:schemeClr val="accent6"/>
        </a:solidFill>
      </p:bgPr>
    </p:bg>
    <p:spTree>
      <p:nvGrpSpPr>
        <p:cNvPr id="523" name="Shape 523"/>
        <p:cNvGrpSpPr/>
        <p:nvPr/>
      </p:nvGrpSpPr>
      <p:grpSpPr>
        <a:xfrm>
          <a:off x="0" y="0"/>
          <a:ext cx="0" cy="0"/>
          <a:chOff x="0" y="0"/>
          <a:chExt cx="0" cy="0"/>
        </a:xfrm>
      </p:grpSpPr>
      <p:sp>
        <p:nvSpPr>
          <p:cNvPr id="524" name="Google Shape;524;p90"/>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 201</a:t>
            </a:r>
            <a:r>
              <a:rPr b="1" lang="en" sz="800">
                <a:solidFill>
                  <a:schemeClr val="lt1"/>
                </a:solidFill>
                <a:latin typeface="Proxima Nova"/>
                <a:ea typeface="Proxima Nova"/>
                <a:cs typeface="Proxima Nova"/>
                <a:sym typeface="Proxima Nova"/>
              </a:rPr>
              <a:t>8</a:t>
            </a:r>
            <a:r>
              <a:rPr b="1" i="0" lang="en" sz="800" u="none" cap="none" strike="noStrike">
                <a:solidFill>
                  <a:schemeClr val="lt1"/>
                </a:solidFill>
                <a:latin typeface="Proxima Nova"/>
                <a:ea typeface="Proxima Nova"/>
                <a:cs typeface="Proxima Nova"/>
                <a:sym typeface="Proxima Nova"/>
              </a:rPr>
              <a:t> Seven Bridges</a:t>
            </a:r>
            <a:endParaRPr b="1" sz="800">
              <a:solidFill>
                <a:schemeClr val="lt1"/>
              </a:solidFill>
              <a:latin typeface="Proxima Nova"/>
              <a:ea typeface="Proxima Nova"/>
              <a:cs typeface="Proxima Nova"/>
              <a:sym typeface="Proxima Nova"/>
            </a:endParaRPr>
          </a:p>
        </p:txBody>
      </p:sp>
      <p:sp>
        <p:nvSpPr>
          <p:cNvPr id="525" name="Google Shape;525;p90"/>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sevenbridges.com</a:t>
            </a:r>
            <a:endParaRPr b="1" sz="800">
              <a:solidFill>
                <a:schemeClr val="lt1"/>
              </a:solidFill>
              <a:latin typeface="Proxima Nova"/>
              <a:ea typeface="Proxima Nova"/>
              <a:cs typeface="Proxima Nova"/>
              <a:sym typeface="Proxima Nova"/>
            </a:endParaRPr>
          </a:p>
        </p:txBody>
      </p:sp>
      <p:sp>
        <p:nvSpPr>
          <p:cNvPr id="526" name="Google Shape;526;p90"/>
          <p:cNvSpPr/>
          <p:nvPr/>
        </p:nvSpPr>
        <p:spPr>
          <a:xfrm>
            <a:off x="7692400" y="216000"/>
            <a:ext cx="1179000" cy="9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527" name="Google Shape;527;p90"/>
          <p:cNvCxnSpPr/>
          <p:nvPr/>
        </p:nvCxnSpPr>
        <p:spPr>
          <a:xfrm>
            <a:off x="7692397" y="174986"/>
            <a:ext cx="1179000" cy="0"/>
          </a:xfrm>
          <a:prstGeom prst="straightConnector1">
            <a:avLst/>
          </a:prstGeom>
          <a:noFill/>
          <a:ln cap="flat" cmpd="sng" w="9525">
            <a:solidFill>
              <a:srgbClr val="D9D9D9"/>
            </a:solidFill>
            <a:prstDash val="solid"/>
            <a:round/>
            <a:headEnd len="sm" w="sm" type="none"/>
            <a:tailEnd len="sm" w="sm" type="none"/>
          </a:ln>
        </p:spPr>
      </p:cxnSp>
      <p:sp>
        <p:nvSpPr>
          <p:cNvPr id="528" name="Google Shape;528;p90"/>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Slate.png" id="529" name="Google Shape;529;p90"/>
          <p:cNvPicPr preferRelativeResize="0"/>
          <p:nvPr/>
        </p:nvPicPr>
        <p:blipFill rotWithShape="1">
          <a:blip r:embed="rId2">
            <a:alphaModFix amt="9000"/>
          </a:blip>
          <a:srcRect b="0" l="0" r="0" t="0"/>
          <a:stretch/>
        </p:blipFill>
        <p:spPr>
          <a:xfrm>
            <a:off x="4949337" y="3301574"/>
            <a:ext cx="4191918" cy="1676362"/>
          </a:xfrm>
          <a:prstGeom prst="rect">
            <a:avLst/>
          </a:prstGeom>
          <a:noFill/>
          <a:ln>
            <a:noFill/>
          </a:ln>
        </p:spPr>
      </p:pic>
      <p:cxnSp>
        <p:nvCxnSpPr>
          <p:cNvPr id="530" name="Google Shape;530;p90"/>
          <p:cNvCxnSpPr/>
          <p:nvPr/>
        </p:nvCxnSpPr>
        <p:spPr>
          <a:xfrm>
            <a:off x="7692397" y="378649"/>
            <a:ext cx="1179000" cy="0"/>
          </a:xfrm>
          <a:prstGeom prst="straightConnector1">
            <a:avLst/>
          </a:prstGeom>
          <a:noFill/>
          <a:ln cap="flat" cmpd="sng" w="9525">
            <a:solidFill>
              <a:srgbClr val="D9D9D9"/>
            </a:solidFill>
            <a:prstDash val="solid"/>
            <a:round/>
            <a:headEnd len="sm" w="sm" type="none"/>
            <a:tailEnd len="sm" w="sm" type="none"/>
          </a:ln>
        </p:spPr>
      </p:cxnSp>
      <p:sp>
        <p:nvSpPr>
          <p:cNvPr id="531" name="Google Shape;531;p90"/>
          <p:cNvSpPr txBox="1"/>
          <p:nvPr>
            <p:ph idx="12" type="sldNum"/>
          </p:nvPr>
        </p:nvSpPr>
        <p:spPr>
          <a:xfrm>
            <a:off x="8747709" y="47982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light no sub - public" showMasterSp="0">
  <p:cSld name="Section Divider copy_1_1">
    <p:bg>
      <p:bgPr>
        <a:solidFill>
          <a:schemeClr val="accent6"/>
        </a:solidFill>
      </p:bgPr>
    </p:bg>
    <p:spTree>
      <p:nvGrpSpPr>
        <p:cNvPr id="532" name="Shape 532"/>
        <p:cNvGrpSpPr/>
        <p:nvPr/>
      </p:nvGrpSpPr>
      <p:grpSpPr>
        <a:xfrm>
          <a:off x="0" y="0"/>
          <a:ext cx="0" cy="0"/>
          <a:chOff x="0" y="0"/>
          <a:chExt cx="0" cy="0"/>
        </a:xfrm>
      </p:grpSpPr>
      <p:sp>
        <p:nvSpPr>
          <p:cNvPr id="533" name="Google Shape;533;p91"/>
          <p:cNvSpPr/>
          <p:nvPr/>
        </p:nvSpPr>
        <p:spPr>
          <a:xfrm>
            <a:off x="220381" y="4835476"/>
            <a:ext cx="1446900" cy="319200"/>
          </a:xfrm>
          <a:prstGeom prst="rect">
            <a:avLst/>
          </a:prstGeom>
          <a:noFill/>
          <a:ln>
            <a:noFill/>
          </a:ln>
        </p:spPr>
        <p:txBody>
          <a:bodyPr anchorCtr="0" anchor="ctr" bIns="0" lIns="0" spcFirstLastPara="1" rIns="0" wrap="square" tIns="0">
            <a:noAutofit/>
          </a:bodyPr>
          <a:lstStyle/>
          <a:p>
            <a:pPr indent="-114300" lvl="0" marL="114300" marR="0" rtl="0" algn="l">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 201</a:t>
            </a:r>
            <a:r>
              <a:rPr b="1" lang="en" sz="800">
                <a:solidFill>
                  <a:schemeClr val="lt1"/>
                </a:solidFill>
                <a:latin typeface="Proxima Nova"/>
                <a:ea typeface="Proxima Nova"/>
                <a:cs typeface="Proxima Nova"/>
                <a:sym typeface="Proxima Nova"/>
              </a:rPr>
              <a:t>8</a:t>
            </a:r>
            <a:r>
              <a:rPr b="1" i="0" lang="en" sz="800" u="none" cap="none" strike="noStrike">
                <a:solidFill>
                  <a:schemeClr val="lt1"/>
                </a:solidFill>
                <a:latin typeface="Proxima Nova"/>
                <a:ea typeface="Proxima Nova"/>
                <a:cs typeface="Proxima Nova"/>
                <a:sym typeface="Proxima Nova"/>
              </a:rPr>
              <a:t> Seven Bridges</a:t>
            </a:r>
            <a:endParaRPr b="1" sz="800">
              <a:solidFill>
                <a:schemeClr val="lt1"/>
              </a:solidFill>
              <a:latin typeface="Proxima Nova"/>
              <a:ea typeface="Proxima Nova"/>
              <a:cs typeface="Proxima Nova"/>
              <a:sym typeface="Proxima Nova"/>
            </a:endParaRPr>
          </a:p>
        </p:txBody>
      </p:sp>
      <p:sp>
        <p:nvSpPr>
          <p:cNvPr id="534" name="Google Shape;534;p91"/>
          <p:cNvSpPr/>
          <p:nvPr/>
        </p:nvSpPr>
        <p:spPr>
          <a:xfrm>
            <a:off x="7390024" y="4828238"/>
            <a:ext cx="1596300" cy="319200"/>
          </a:xfrm>
          <a:prstGeom prst="rect">
            <a:avLst/>
          </a:prstGeom>
          <a:noFill/>
          <a:ln>
            <a:noFill/>
          </a:ln>
        </p:spPr>
        <p:txBody>
          <a:bodyPr anchorCtr="0" anchor="ctr" bIns="0" lIns="0" spcFirstLastPara="1" rIns="0" wrap="square" tIns="0">
            <a:noAutofit/>
          </a:bodyPr>
          <a:lstStyle/>
          <a:p>
            <a:pPr indent="-114300" lvl="0" marL="114300" marR="0" rtl="0" algn="r">
              <a:lnSpc>
                <a:spcPct val="100000"/>
              </a:lnSpc>
              <a:spcBef>
                <a:spcPts val="0"/>
              </a:spcBef>
              <a:spcAft>
                <a:spcPts val="0"/>
              </a:spcAft>
              <a:buClr>
                <a:schemeClr val="accent3"/>
              </a:buClr>
              <a:buFont typeface="Arial"/>
              <a:buNone/>
            </a:pPr>
            <a:r>
              <a:rPr b="1" i="0" lang="en" sz="800" u="none" cap="none" strike="noStrike">
                <a:solidFill>
                  <a:schemeClr val="lt1"/>
                </a:solidFill>
                <a:latin typeface="Proxima Nova"/>
                <a:ea typeface="Proxima Nova"/>
                <a:cs typeface="Proxima Nova"/>
                <a:sym typeface="Proxima Nova"/>
              </a:rPr>
              <a:t>sevenbridges.com</a:t>
            </a:r>
            <a:endParaRPr b="1" sz="800">
              <a:solidFill>
                <a:schemeClr val="lt1"/>
              </a:solidFill>
              <a:latin typeface="Proxima Nova"/>
              <a:ea typeface="Proxima Nova"/>
              <a:cs typeface="Proxima Nova"/>
              <a:sym typeface="Proxima Nova"/>
            </a:endParaRPr>
          </a:p>
        </p:txBody>
      </p:sp>
      <p:sp>
        <p:nvSpPr>
          <p:cNvPr id="535" name="Google Shape;535;p91"/>
          <p:cNvSpPr txBox="1"/>
          <p:nvPr>
            <p:ph type="title"/>
          </p:nvPr>
        </p:nvSpPr>
        <p:spPr>
          <a:xfrm>
            <a:off x="1541429" y="1285847"/>
            <a:ext cx="6061200" cy="1084200"/>
          </a:xfrm>
          <a:prstGeom prst="rect">
            <a:avLst/>
          </a:prstGeom>
        </p:spPr>
        <p:txBody>
          <a:bodyPr anchorCtr="0" anchor="b" bIns="80900" lIns="80900" spcFirstLastPara="1" rIns="80900" wrap="square" tIns="8090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B_patterns_RGB_Dots2-Slate.png" id="536" name="Google Shape;536;p91"/>
          <p:cNvPicPr preferRelativeResize="0"/>
          <p:nvPr/>
        </p:nvPicPr>
        <p:blipFill rotWithShape="1">
          <a:blip r:embed="rId2">
            <a:alphaModFix amt="9000"/>
          </a:blip>
          <a:srcRect b="0" l="0" r="0" t="0"/>
          <a:stretch/>
        </p:blipFill>
        <p:spPr>
          <a:xfrm>
            <a:off x="4949337" y="3301574"/>
            <a:ext cx="4191918" cy="16763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1" name="Shape 541"/>
        <p:cNvGrpSpPr/>
        <p:nvPr/>
      </p:nvGrpSpPr>
      <p:grpSpPr>
        <a:xfrm>
          <a:off x="0" y="0"/>
          <a:ext cx="0" cy="0"/>
          <a:chOff x="0" y="0"/>
          <a:chExt cx="0" cy="0"/>
        </a:xfrm>
      </p:grpSpPr>
      <p:sp>
        <p:nvSpPr>
          <p:cNvPr id="542" name="Google Shape;542;p9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543" name="Google Shape;543;p9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544" name="Google Shape;544;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45" name="Shape 545"/>
        <p:cNvGrpSpPr/>
        <p:nvPr/>
      </p:nvGrpSpPr>
      <p:grpSpPr>
        <a:xfrm>
          <a:off x="0" y="0"/>
          <a:ext cx="0" cy="0"/>
          <a:chOff x="0" y="0"/>
          <a:chExt cx="0" cy="0"/>
        </a:xfrm>
      </p:grpSpPr>
      <p:sp>
        <p:nvSpPr>
          <p:cNvPr id="546" name="Google Shape;546;p9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547" name="Google Shape;547;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48" name="Shape 548"/>
        <p:cNvGrpSpPr/>
        <p:nvPr/>
      </p:nvGrpSpPr>
      <p:grpSpPr>
        <a:xfrm>
          <a:off x="0" y="0"/>
          <a:ext cx="0" cy="0"/>
          <a:chOff x="0" y="0"/>
          <a:chExt cx="0" cy="0"/>
        </a:xfrm>
      </p:grpSpPr>
      <p:sp>
        <p:nvSpPr>
          <p:cNvPr id="549" name="Google Shape;549;p95"/>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28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28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1400" u="none" cap="none" strike="noStrike">
                <a:solidFill>
                  <a:schemeClr val="dk1"/>
                </a:solidFill>
                <a:latin typeface="Arial"/>
                <a:ea typeface="Arial"/>
                <a:cs typeface="Arial"/>
                <a:sym typeface="Arial"/>
              </a:defRPr>
            </a:lvl9pPr>
          </a:lstStyle>
          <a:p/>
        </p:txBody>
      </p:sp>
      <p:sp>
        <p:nvSpPr>
          <p:cNvPr id="550" name="Google Shape;550;p95"/>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51" name="Google Shape;551;p95"/>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552" name="Google Shape;552;p95"/>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553" name="Google Shape;553;p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54" name="Shape 554"/>
        <p:cNvGrpSpPr/>
        <p:nvPr/>
      </p:nvGrpSpPr>
      <p:grpSpPr>
        <a:xfrm>
          <a:off x="0" y="0"/>
          <a:ext cx="0" cy="0"/>
          <a:chOff x="0" y="0"/>
          <a:chExt cx="0" cy="0"/>
        </a:xfrm>
      </p:grpSpPr>
      <p:sp>
        <p:nvSpPr>
          <p:cNvPr id="555" name="Google Shape;555;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56" name="Google Shape;556;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57" name="Google Shape;55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58" name="Shape 558"/>
        <p:cNvGrpSpPr/>
        <p:nvPr/>
      </p:nvGrpSpPr>
      <p:grpSpPr>
        <a:xfrm>
          <a:off x="0" y="0"/>
          <a:ext cx="0" cy="0"/>
          <a:chOff x="0" y="0"/>
          <a:chExt cx="0" cy="0"/>
        </a:xfrm>
      </p:grpSpPr>
      <p:sp>
        <p:nvSpPr>
          <p:cNvPr id="559" name="Google Shape;559;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0" name="Google Shape;560;p9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561" name="Google Shape;561;p9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562" name="Google Shape;562;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3" name="Shape 563"/>
        <p:cNvGrpSpPr/>
        <p:nvPr/>
      </p:nvGrpSpPr>
      <p:grpSpPr>
        <a:xfrm>
          <a:off x="0" y="0"/>
          <a:ext cx="0" cy="0"/>
          <a:chOff x="0" y="0"/>
          <a:chExt cx="0" cy="0"/>
        </a:xfrm>
      </p:grpSpPr>
      <p:sp>
        <p:nvSpPr>
          <p:cNvPr id="564" name="Google Shape;564;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5" name="Google Shape;565;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66" name="Shape 566"/>
        <p:cNvGrpSpPr/>
        <p:nvPr/>
      </p:nvGrpSpPr>
      <p:grpSpPr>
        <a:xfrm>
          <a:off x="0" y="0"/>
          <a:ext cx="0" cy="0"/>
          <a:chOff x="0" y="0"/>
          <a:chExt cx="0" cy="0"/>
        </a:xfrm>
      </p:grpSpPr>
      <p:sp>
        <p:nvSpPr>
          <p:cNvPr id="567" name="Google Shape;567;p9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568" name="Google Shape;568;p9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569" name="Google Shape;569;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70" name="Shape 570"/>
        <p:cNvGrpSpPr/>
        <p:nvPr/>
      </p:nvGrpSpPr>
      <p:grpSpPr>
        <a:xfrm>
          <a:off x="0" y="0"/>
          <a:ext cx="0" cy="0"/>
          <a:chOff x="0" y="0"/>
          <a:chExt cx="0" cy="0"/>
        </a:xfrm>
      </p:grpSpPr>
      <p:sp>
        <p:nvSpPr>
          <p:cNvPr id="571" name="Google Shape;571;p10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572" name="Google Shape;572;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73" name="Shape 573"/>
        <p:cNvGrpSpPr/>
        <p:nvPr/>
      </p:nvGrpSpPr>
      <p:grpSpPr>
        <a:xfrm>
          <a:off x="0" y="0"/>
          <a:ext cx="0" cy="0"/>
          <a:chOff x="0" y="0"/>
          <a:chExt cx="0" cy="0"/>
        </a:xfrm>
      </p:grpSpPr>
      <p:sp>
        <p:nvSpPr>
          <p:cNvPr id="574" name="Google Shape;574;p10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0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576" name="Google Shape;576;p10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577" name="Google Shape;577;p10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78" name="Google Shape;578;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9" name="Shape 579"/>
        <p:cNvGrpSpPr/>
        <p:nvPr/>
      </p:nvGrpSpPr>
      <p:grpSpPr>
        <a:xfrm>
          <a:off x="0" y="0"/>
          <a:ext cx="0" cy="0"/>
          <a:chOff x="0" y="0"/>
          <a:chExt cx="0" cy="0"/>
        </a:xfrm>
      </p:grpSpPr>
      <p:sp>
        <p:nvSpPr>
          <p:cNvPr id="580" name="Google Shape;580;p10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581" name="Google Shape;581;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82" name="Shape 582"/>
        <p:cNvGrpSpPr/>
        <p:nvPr/>
      </p:nvGrpSpPr>
      <p:grpSpPr>
        <a:xfrm>
          <a:off x="0" y="0"/>
          <a:ext cx="0" cy="0"/>
          <a:chOff x="0" y="0"/>
          <a:chExt cx="0" cy="0"/>
        </a:xfrm>
      </p:grpSpPr>
      <p:sp>
        <p:nvSpPr>
          <p:cNvPr id="583" name="Google Shape;583;p10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584" name="Google Shape;584;p10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85" name="Google Shape;585;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6" name="Shape 586"/>
        <p:cNvGrpSpPr/>
        <p:nvPr/>
      </p:nvGrpSpPr>
      <p:grpSpPr>
        <a:xfrm>
          <a:off x="0" y="0"/>
          <a:ext cx="0" cy="0"/>
          <a:chOff x="0" y="0"/>
          <a:chExt cx="0" cy="0"/>
        </a:xfrm>
      </p:grpSpPr>
      <p:sp>
        <p:nvSpPr>
          <p:cNvPr id="587" name="Google Shape;587;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9.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theme" Target="../theme/theme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theme" Target="../theme/theme4.xml"/><Relationship Id="rId12" Type="http://schemas.openxmlformats.org/officeDocument/2006/relationships/slideLayout" Target="../slideLayouts/slideLayout53.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1" Type="http://schemas.openxmlformats.org/officeDocument/2006/relationships/image" Target="../media/image5.png"/><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29" Type="http://schemas.openxmlformats.org/officeDocument/2006/relationships/theme" Target="../theme/theme7.xml"/><Relationship Id="rId7" Type="http://schemas.openxmlformats.org/officeDocument/2006/relationships/slideLayout" Target="../slideLayouts/slideLayout63.xml"/><Relationship Id="rId8" Type="http://schemas.openxmlformats.org/officeDocument/2006/relationships/slideLayout" Target="../slideLayouts/slideLayout64.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3" Type="http://schemas.openxmlformats.org/officeDocument/2006/relationships/theme" Target="../theme/theme6.xml"/><Relationship Id="rId1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0" name="Shape 110"/>
        <p:cNvGrpSpPr/>
        <p:nvPr/>
      </p:nvGrpSpPr>
      <p:grpSpPr>
        <a:xfrm>
          <a:off x="0" y="0"/>
          <a:ext cx="0" cy="0"/>
          <a:chOff x="0" y="0"/>
          <a:chExt cx="0" cy="0"/>
        </a:xfrm>
      </p:grpSpPr>
      <p:sp>
        <p:nvSpPr>
          <p:cNvPr id="111" name="Google Shape;111;p2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000"/>
              <a:buFont typeface="Arial"/>
              <a:buNone/>
              <a:defRPr sz="1400"/>
            </a:lvl2pPr>
            <a:lvl3pPr indent="0" lvl="2" rtl="0">
              <a:spcBef>
                <a:spcPts val="0"/>
              </a:spcBef>
              <a:spcAft>
                <a:spcPts val="0"/>
              </a:spcAft>
              <a:buSzPts val="1000"/>
              <a:buFont typeface="Arial"/>
              <a:buNone/>
              <a:defRPr sz="1400"/>
            </a:lvl3pPr>
            <a:lvl4pPr indent="0" lvl="3" rtl="0">
              <a:spcBef>
                <a:spcPts val="0"/>
              </a:spcBef>
              <a:spcAft>
                <a:spcPts val="0"/>
              </a:spcAft>
              <a:buSzPts val="1000"/>
              <a:buFont typeface="Arial"/>
              <a:buNone/>
              <a:defRPr sz="1400"/>
            </a:lvl4pPr>
            <a:lvl5pPr indent="0" lvl="4" rtl="0">
              <a:spcBef>
                <a:spcPts val="0"/>
              </a:spcBef>
              <a:spcAft>
                <a:spcPts val="0"/>
              </a:spcAft>
              <a:buSzPts val="1000"/>
              <a:buFont typeface="Arial"/>
              <a:buNone/>
              <a:defRPr sz="1400"/>
            </a:lvl5pPr>
            <a:lvl6pPr indent="0" lvl="5" rtl="0">
              <a:spcBef>
                <a:spcPts val="0"/>
              </a:spcBef>
              <a:spcAft>
                <a:spcPts val="0"/>
              </a:spcAft>
              <a:buSzPts val="1000"/>
              <a:buFont typeface="Arial"/>
              <a:buNone/>
              <a:defRPr sz="1400"/>
            </a:lvl6pPr>
            <a:lvl7pPr indent="0" lvl="6" rtl="0">
              <a:spcBef>
                <a:spcPts val="0"/>
              </a:spcBef>
              <a:spcAft>
                <a:spcPts val="0"/>
              </a:spcAft>
              <a:buSzPts val="1000"/>
              <a:buFont typeface="Arial"/>
              <a:buNone/>
              <a:defRPr sz="1400"/>
            </a:lvl7pPr>
            <a:lvl8pPr indent="0" lvl="7" rtl="0">
              <a:spcBef>
                <a:spcPts val="0"/>
              </a:spcBef>
              <a:spcAft>
                <a:spcPts val="0"/>
              </a:spcAft>
              <a:buSzPts val="1000"/>
              <a:buFont typeface="Arial"/>
              <a:buNone/>
              <a:defRPr sz="1400"/>
            </a:lvl8pPr>
            <a:lvl9pPr indent="0" lvl="8" rtl="0">
              <a:spcBef>
                <a:spcPts val="0"/>
              </a:spcBef>
              <a:spcAft>
                <a:spcPts val="0"/>
              </a:spcAft>
              <a:buSzPts val="1000"/>
              <a:buFont typeface="Arial"/>
              <a:buNone/>
              <a:defRPr sz="1400"/>
            </a:lvl9pPr>
          </a:lstStyle>
          <a:p/>
        </p:txBody>
      </p:sp>
      <p:sp>
        <p:nvSpPr>
          <p:cNvPr id="112" name="Google Shape;112;p27"/>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4" name="Google Shape;114;p2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5" name="Google Shape;115;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4" name="Shape 194"/>
        <p:cNvGrpSpPr/>
        <p:nvPr/>
      </p:nvGrpSpPr>
      <p:grpSpPr>
        <a:xfrm>
          <a:off x="0" y="0"/>
          <a:ext cx="0" cy="0"/>
          <a:chOff x="0" y="0"/>
          <a:chExt cx="0" cy="0"/>
        </a:xfrm>
      </p:grpSpPr>
      <p:sp>
        <p:nvSpPr>
          <p:cNvPr id="195" name="Google Shape;195;p4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3F72"/>
              </a:buClr>
              <a:buSzPts val="1400"/>
              <a:buFont typeface="Arial"/>
              <a:buNone/>
              <a:defRPr b="0" i="0" sz="3600" u="none" cap="none" strike="noStrike">
                <a:solidFill>
                  <a:srgbClr val="003F7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6" name="Google Shape;196;p4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rgbClr val="333333"/>
              </a:buClr>
              <a:buSzPts val="3200"/>
              <a:buFont typeface="Arial"/>
              <a:buChar char="•"/>
              <a:defRPr b="0" i="0" sz="3200" u="none" cap="none" strike="noStrike">
                <a:solidFill>
                  <a:srgbClr val="333333"/>
                </a:solidFill>
                <a:latin typeface="Arial"/>
                <a:ea typeface="Arial"/>
                <a:cs typeface="Arial"/>
                <a:sym typeface="Arial"/>
              </a:defRPr>
            </a:lvl1pPr>
            <a:lvl2pPr indent="-406400" lvl="1" marL="914400" marR="0" rtl="0" algn="l">
              <a:lnSpc>
                <a:spcPct val="100000"/>
              </a:lnSpc>
              <a:spcBef>
                <a:spcPts val="560"/>
              </a:spcBef>
              <a:spcAft>
                <a:spcPts val="0"/>
              </a:spcAft>
              <a:buClr>
                <a:srgbClr val="333333"/>
              </a:buClr>
              <a:buSzPts val="2800"/>
              <a:buFont typeface="Arial"/>
              <a:buChar char="–"/>
              <a:defRPr b="0" i="0" sz="2800" u="none" cap="none" strike="noStrike">
                <a:solidFill>
                  <a:srgbClr val="333333"/>
                </a:solidFill>
                <a:latin typeface="Arial"/>
                <a:ea typeface="Arial"/>
                <a:cs typeface="Arial"/>
                <a:sym typeface="Arial"/>
              </a:defRPr>
            </a:lvl2pPr>
            <a:lvl3pPr indent="-381000" lvl="2" marL="1371600" marR="0" rtl="0" algn="l">
              <a:lnSpc>
                <a:spcPct val="100000"/>
              </a:lnSpc>
              <a:spcBef>
                <a:spcPts val="480"/>
              </a:spcBef>
              <a:spcAft>
                <a:spcPts val="0"/>
              </a:spcAft>
              <a:buClr>
                <a:srgbClr val="333333"/>
              </a:buClr>
              <a:buSzPts val="2400"/>
              <a:buFont typeface="Arial"/>
              <a:buChar char="•"/>
              <a:defRPr b="0" i="0" sz="2400" u="none" cap="none" strike="noStrike">
                <a:solidFill>
                  <a:srgbClr val="333333"/>
                </a:solidFill>
                <a:latin typeface="Arial"/>
                <a:ea typeface="Arial"/>
                <a:cs typeface="Arial"/>
                <a:sym typeface="Arial"/>
              </a:defRPr>
            </a:lvl3pPr>
            <a:lvl4pPr indent="-355600" lvl="3" marL="18288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4pPr>
            <a:lvl5pPr indent="-355600" lvl="4" marL="22860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8" name="Google Shape;198;p4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9" name="Google Shape;199;p4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220" name="Shape 220"/>
        <p:cNvGrpSpPr/>
        <p:nvPr/>
      </p:nvGrpSpPr>
      <p:grpSpPr>
        <a:xfrm>
          <a:off x="0" y="0"/>
          <a:ext cx="0" cy="0"/>
          <a:chOff x="0" y="0"/>
          <a:chExt cx="0" cy="0"/>
        </a:xfrm>
      </p:grpSpPr>
      <p:sp>
        <p:nvSpPr>
          <p:cNvPr id="221" name="Google Shape;221;p4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222" name="Google Shape;222;p4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223" name="Google Shape;22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3" name="Shape 283"/>
        <p:cNvGrpSpPr/>
        <p:nvPr/>
      </p:nvGrpSpPr>
      <p:grpSpPr>
        <a:xfrm>
          <a:off x="0" y="0"/>
          <a:ext cx="0" cy="0"/>
          <a:chOff x="0" y="0"/>
          <a:chExt cx="0" cy="0"/>
        </a:xfrm>
      </p:grpSpPr>
      <p:sp>
        <p:nvSpPr>
          <p:cNvPr id="284" name="Google Shape;284;p5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3F72"/>
              </a:buClr>
              <a:buSzPts val="1400"/>
              <a:buFont typeface="Arial"/>
              <a:buNone/>
              <a:defRPr b="0" i="0" sz="3600" u="none" cap="none" strike="noStrike">
                <a:solidFill>
                  <a:srgbClr val="003F7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5" name="Google Shape;285;p5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700"/>
              </a:spcBef>
              <a:spcAft>
                <a:spcPts val="0"/>
              </a:spcAft>
              <a:buClr>
                <a:srgbClr val="333333"/>
              </a:buClr>
              <a:buSzPts val="3200"/>
              <a:buFont typeface="Arial"/>
              <a:buChar char="•"/>
              <a:defRPr b="0" i="0" sz="3200" u="none" cap="none" strike="noStrike">
                <a:solidFill>
                  <a:srgbClr val="333333"/>
                </a:solidFill>
                <a:latin typeface="Arial"/>
                <a:ea typeface="Arial"/>
                <a:cs typeface="Arial"/>
                <a:sym typeface="Arial"/>
              </a:defRPr>
            </a:lvl1pPr>
            <a:lvl2pPr indent="-406400" lvl="1" marL="914400" marR="0" rtl="0" algn="l">
              <a:lnSpc>
                <a:spcPct val="100000"/>
              </a:lnSpc>
              <a:spcBef>
                <a:spcPts val="500"/>
              </a:spcBef>
              <a:spcAft>
                <a:spcPts val="0"/>
              </a:spcAft>
              <a:buClr>
                <a:srgbClr val="333333"/>
              </a:buClr>
              <a:buSzPts val="2800"/>
              <a:buFont typeface="Arial"/>
              <a:buChar char="–"/>
              <a:defRPr b="0" i="0" sz="2800" u="none" cap="none" strike="noStrike">
                <a:solidFill>
                  <a:srgbClr val="333333"/>
                </a:solidFill>
                <a:latin typeface="Arial"/>
                <a:ea typeface="Arial"/>
                <a:cs typeface="Arial"/>
                <a:sym typeface="Arial"/>
              </a:defRPr>
            </a:lvl2pPr>
            <a:lvl3pPr indent="-381000" lvl="2" marL="1371600" marR="0" rtl="0" algn="l">
              <a:lnSpc>
                <a:spcPct val="100000"/>
              </a:lnSpc>
              <a:spcBef>
                <a:spcPts val="500"/>
              </a:spcBef>
              <a:spcAft>
                <a:spcPts val="0"/>
              </a:spcAft>
              <a:buClr>
                <a:srgbClr val="333333"/>
              </a:buClr>
              <a:buSzPts val="2400"/>
              <a:buFont typeface="Arial"/>
              <a:buChar char="•"/>
              <a:defRPr b="0" i="0" sz="2400" u="none" cap="none" strike="noStrike">
                <a:solidFill>
                  <a:srgbClr val="333333"/>
                </a:solidFill>
                <a:latin typeface="Arial"/>
                <a:ea typeface="Arial"/>
                <a:cs typeface="Arial"/>
                <a:sym typeface="Arial"/>
              </a:defRPr>
            </a:lvl3pPr>
            <a:lvl4pPr indent="-355600" lvl="3" marL="18288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4pPr>
            <a:lvl5pPr indent="-355600" lvl="4" marL="2286000" marR="0" rtl="0" algn="l">
              <a:lnSpc>
                <a:spcPct val="100000"/>
              </a:lnSpc>
              <a:spcBef>
                <a:spcPts val="400"/>
              </a:spcBef>
              <a:spcAft>
                <a:spcPts val="0"/>
              </a:spcAft>
              <a:buClr>
                <a:srgbClr val="333333"/>
              </a:buClr>
              <a:buSzPts val="2000"/>
              <a:buFont typeface="Arial"/>
              <a:buChar char="»"/>
              <a:defRPr b="0" i="0" sz="2000" u="none" cap="none" strike="noStrike">
                <a:solidFill>
                  <a:srgbClr val="33333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6" name="Google Shape;286;p5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7" name="Google Shape;287;p5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8" name="Google Shape;288;p5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9" name="Shape 309"/>
        <p:cNvGrpSpPr/>
        <p:nvPr/>
      </p:nvGrpSpPr>
      <p:grpSpPr>
        <a:xfrm>
          <a:off x="0" y="0"/>
          <a:ext cx="0" cy="0"/>
          <a:chOff x="0" y="0"/>
          <a:chExt cx="0" cy="0"/>
        </a:xfrm>
      </p:grpSpPr>
      <p:sp>
        <p:nvSpPr>
          <p:cNvPr id="310" name="Google Shape;310;p64"/>
          <p:cNvSpPr/>
          <p:nvPr/>
        </p:nvSpPr>
        <p:spPr>
          <a:xfrm>
            <a:off x="0" y="4828245"/>
            <a:ext cx="9144000" cy="318900"/>
          </a:xfrm>
          <a:prstGeom prst="rect">
            <a:avLst/>
          </a:prstGeom>
          <a:solidFill>
            <a:srgbClr val="133050"/>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Font typeface="Helvetica Neue"/>
              <a:buNone/>
            </a:pPr>
            <a:r>
              <a:t/>
            </a:r>
            <a:endParaRPr b="0" i="0" sz="700" u="none" cap="none" strike="noStrike">
              <a:solidFill>
                <a:schemeClr val="accent3"/>
              </a:solidFill>
              <a:latin typeface="Arial"/>
              <a:ea typeface="Arial"/>
              <a:cs typeface="Arial"/>
              <a:sym typeface="Arial"/>
            </a:endParaRPr>
          </a:p>
        </p:txBody>
      </p:sp>
      <p:sp>
        <p:nvSpPr>
          <p:cNvPr id="311" name="Google Shape;311;p64"/>
          <p:cNvSpPr/>
          <p:nvPr/>
        </p:nvSpPr>
        <p:spPr>
          <a:xfrm>
            <a:off x="3773850" y="4813652"/>
            <a:ext cx="1596300" cy="319200"/>
          </a:xfrm>
          <a:prstGeom prst="rect">
            <a:avLst/>
          </a:prstGeom>
          <a:noFill/>
          <a:ln>
            <a:noFill/>
          </a:ln>
        </p:spPr>
        <p:txBody>
          <a:bodyPr anchorCtr="0" anchor="ctr" bIns="0" lIns="0" spcFirstLastPara="1" rIns="0" wrap="square" tIns="0">
            <a:noAutofit/>
          </a:bodyPr>
          <a:lstStyle/>
          <a:p>
            <a:pPr indent="-114300" lvl="0" marL="114300" marR="0" rtl="0" algn="ctr">
              <a:lnSpc>
                <a:spcPct val="100000"/>
              </a:lnSpc>
              <a:spcBef>
                <a:spcPts val="0"/>
              </a:spcBef>
              <a:spcAft>
                <a:spcPts val="0"/>
              </a:spcAft>
              <a:buClr>
                <a:schemeClr val="accent3"/>
              </a:buClr>
              <a:buFont typeface="Arial"/>
              <a:buNone/>
            </a:pPr>
            <a:r>
              <a:rPr b="1" lang="en" sz="900">
                <a:solidFill>
                  <a:schemeClr val="accent6"/>
                </a:solidFill>
              </a:rPr>
              <a:t>cancergenomicscloud</a:t>
            </a:r>
            <a:r>
              <a:rPr b="1" i="0" lang="en" sz="900" u="none" cap="none" strike="noStrike">
                <a:solidFill>
                  <a:schemeClr val="accent6"/>
                </a:solidFill>
              </a:rPr>
              <a:t>.</a:t>
            </a:r>
            <a:r>
              <a:rPr b="1" lang="en" sz="900">
                <a:solidFill>
                  <a:schemeClr val="accent6"/>
                </a:solidFill>
              </a:rPr>
              <a:t>org</a:t>
            </a:r>
            <a:endParaRPr b="1" sz="900">
              <a:solidFill>
                <a:schemeClr val="accent6"/>
              </a:solidFill>
            </a:endParaRPr>
          </a:p>
        </p:txBody>
      </p:sp>
      <p:sp>
        <p:nvSpPr>
          <p:cNvPr id="312" name="Google Shape;312;p64"/>
          <p:cNvSpPr txBox="1"/>
          <p:nvPr>
            <p:ph idx="1" type="body"/>
          </p:nvPr>
        </p:nvSpPr>
        <p:spPr>
          <a:xfrm>
            <a:off x="489832" y="947534"/>
            <a:ext cx="8273100" cy="3694500"/>
          </a:xfrm>
          <a:prstGeom prst="rect">
            <a:avLst/>
          </a:prstGeom>
          <a:noFill/>
          <a:ln>
            <a:noFill/>
          </a:ln>
        </p:spPr>
        <p:txBody>
          <a:bodyPr anchorCtr="0" anchor="t" bIns="80900" lIns="80900" spcFirstLastPara="1" rIns="80900" wrap="square" tIns="80900"/>
          <a:lstStyle>
            <a:lvl1pPr indent="-298450" lvl="0" marL="457200" marR="0" rtl="0" algn="l">
              <a:lnSpc>
                <a:spcPct val="100000"/>
              </a:lnSpc>
              <a:spcBef>
                <a:spcPts val="400"/>
              </a:spcBef>
              <a:spcAft>
                <a:spcPts val="0"/>
              </a:spcAft>
              <a:buClr>
                <a:schemeClr val="accent5"/>
              </a:buClr>
              <a:buSzPts val="1100"/>
              <a:buFont typeface="Proxima Nova"/>
              <a:buChar char="●"/>
              <a:defRPr b="0" i="0" sz="1600" u="none" cap="none" strike="noStrike">
                <a:solidFill>
                  <a:schemeClr val="accent5"/>
                </a:solidFill>
                <a:latin typeface="Proxima Nova"/>
                <a:ea typeface="Proxima Nova"/>
                <a:cs typeface="Proxima Nova"/>
                <a:sym typeface="Proxima Nova"/>
              </a:defRPr>
            </a:lvl1pPr>
            <a:lvl2pPr indent="-285750" lvl="1" marL="914400" marR="0" rtl="0" algn="l">
              <a:lnSpc>
                <a:spcPct val="100000"/>
              </a:lnSpc>
              <a:spcBef>
                <a:spcPts val="400"/>
              </a:spcBef>
              <a:spcAft>
                <a:spcPts val="0"/>
              </a:spcAft>
              <a:buClr>
                <a:schemeClr val="dk1"/>
              </a:buClr>
              <a:buSzPts val="900"/>
              <a:buFont typeface="Proxima Nova"/>
              <a:buChar char="●"/>
              <a:defRPr b="0" i="0" sz="1200" u="none" cap="none" strike="noStrike">
                <a:solidFill>
                  <a:schemeClr val="dk1"/>
                </a:solidFill>
                <a:latin typeface="Proxima Nova"/>
                <a:ea typeface="Proxima Nova"/>
                <a:cs typeface="Proxima Nova"/>
                <a:sym typeface="Proxima Nova"/>
              </a:defRPr>
            </a:lvl2pPr>
            <a:lvl3pPr indent="-285750" lvl="2" marL="1371600" marR="0" rtl="0" algn="l">
              <a:lnSpc>
                <a:spcPct val="100000"/>
              </a:lnSpc>
              <a:spcBef>
                <a:spcPts val="400"/>
              </a:spcBef>
              <a:spcAft>
                <a:spcPts val="0"/>
              </a:spcAft>
              <a:buClr>
                <a:schemeClr val="dk1"/>
              </a:buClr>
              <a:buSzPts val="900"/>
              <a:buFont typeface="Proxima Nova"/>
              <a:buChar char="●"/>
              <a:defRPr b="0" i="0" sz="1200" u="none" cap="none" strike="noStrike">
                <a:solidFill>
                  <a:schemeClr val="dk1"/>
                </a:solidFill>
                <a:latin typeface="Proxima Nova"/>
                <a:ea typeface="Proxima Nova"/>
                <a:cs typeface="Proxima Nova"/>
                <a:sym typeface="Proxima Nova"/>
              </a:defRPr>
            </a:lvl3pPr>
            <a:lvl4pPr indent="-285750" lvl="3" marL="18288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4pPr>
            <a:lvl5pPr indent="-285750" lvl="4" marL="22860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5pPr>
            <a:lvl6pPr indent="-285750" lvl="5" marL="27432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6pPr>
            <a:lvl7pPr indent="-285750" lvl="6" marL="32004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7pPr>
            <a:lvl8pPr indent="-285750" lvl="7" marL="36576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8pPr>
            <a:lvl9pPr indent="-285750" lvl="8" marL="4114800" marR="0" rtl="0" algn="l">
              <a:lnSpc>
                <a:spcPct val="100000"/>
              </a:lnSpc>
              <a:spcBef>
                <a:spcPts val="400"/>
              </a:spcBef>
              <a:spcAft>
                <a:spcPts val="0"/>
              </a:spcAft>
              <a:buClr>
                <a:schemeClr val="dk1"/>
              </a:buClr>
              <a:buSzPts val="900"/>
              <a:buFont typeface="Proxima Nova"/>
              <a:buChar char="●"/>
              <a:defRPr b="0" i="0" sz="1100" u="none" cap="none" strike="noStrike">
                <a:solidFill>
                  <a:schemeClr val="dk1"/>
                </a:solidFill>
                <a:latin typeface="Proxima Nova"/>
                <a:ea typeface="Proxima Nova"/>
                <a:cs typeface="Proxima Nova"/>
                <a:sym typeface="Proxima Nova"/>
              </a:defRPr>
            </a:lvl9pPr>
          </a:lstStyle>
          <a:p/>
        </p:txBody>
      </p:sp>
      <p:sp>
        <p:nvSpPr>
          <p:cNvPr id="313" name="Google Shape;313;p64"/>
          <p:cNvSpPr txBox="1"/>
          <p:nvPr>
            <p:ph type="title"/>
          </p:nvPr>
        </p:nvSpPr>
        <p:spPr>
          <a:xfrm>
            <a:off x="435428" y="378591"/>
            <a:ext cx="8273100" cy="511800"/>
          </a:xfrm>
          <a:prstGeom prst="rect">
            <a:avLst/>
          </a:prstGeom>
          <a:noFill/>
          <a:ln>
            <a:noFill/>
          </a:ln>
        </p:spPr>
        <p:txBody>
          <a:bodyPr anchorCtr="0" anchor="ctr" bIns="80900" lIns="80900" spcFirstLastPara="1" rIns="80900" wrap="square" tIns="80900"/>
          <a:lstStyle>
            <a:lvl1pPr indent="0" lvl="0" marL="0" marR="0" rtl="0" algn="ctr">
              <a:lnSpc>
                <a:spcPct val="100000"/>
              </a:lnSpc>
              <a:spcBef>
                <a:spcPts val="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0" lvl="1"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2pPr>
            <a:lvl3pPr indent="0" lvl="2"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3pPr>
            <a:lvl4pPr indent="0" lvl="3"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4pPr>
            <a:lvl5pPr indent="0" lvl="4" marL="0" marR="0" rtl="0" algn="ctr">
              <a:lnSpc>
                <a:spcPct val="130000"/>
              </a:lnSpc>
              <a:spcBef>
                <a:spcPts val="0"/>
              </a:spcBef>
              <a:spcAft>
                <a:spcPts val="0"/>
              </a:spcAft>
              <a:buClr>
                <a:srgbClr val="133050"/>
              </a:buClr>
              <a:buSzPts val="1200"/>
              <a:buFont typeface="Montserrat"/>
              <a:buNone/>
              <a:defRPr b="1" i="0" sz="1900" u="none" cap="none" strike="noStrike">
                <a:solidFill>
                  <a:srgbClr val="133050"/>
                </a:solidFill>
                <a:latin typeface="Montserrat"/>
                <a:ea typeface="Montserrat"/>
                <a:cs typeface="Montserrat"/>
                <a:sym typeface="Montserrat"/>
              </a:defRPr>
            </a:lvl5pPr>
            <a:lvl6pPr indent="-209550" lvl="5"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6pPr>
            <a:lvl7pPr indent="-209550" lvl="6"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7pPr>
            <a:lvl8pPr indent="-209550" lvl="7"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8pPr>
            <a:lvl9pPr indent="-209550" lvl="8" marL="203200" marR="0" rtl="0" algn="ctr">
              <a:lnSpc>
                <a:spcPct val="130000"/>
              </a:lnSpc>
              <a:spcBef>
                <a:spcPts val="0"/>
              </a:spcBef>
              <a:spcAft>
                <a:spcPts val="0"/>
              </a:spcAft>
              <a:buClr>
                <a:srgbClr val="133050"/>
              </a:buClr>
              <a:buSzPts val="1900"/>
              <a:buFont typeface="Montserrat"/>
              <a:buChar char="-"/>
              <a:defRPr b="1" i="0" sz="1900" u="none" cap="none" strike="noStrike">
                <a:solidFill>
                  <a:srgbClr val="133050"/>
                </a:solidFill>
                <a:latin typeface="Montserrat"/>
                <a:ea typeface="Montserrat"/>
                <a:cs typeface="Montserrat"/>
                <a:sym typeface="Montserrat"/>
              </a:defRPr>
            </a:lvl9pPr>
          </a:lstStyle>
          <a:p/>
        </p:txBody>
      </p:sp>
      <p:sp>
        <p:nvSpPr>
          <p:cNvPr id="314" name="Google Shape;314;p64"/>
          <p:cNvSpPr txBox="1"/>
          <p:nvPr>
            <p:ph idx="12" type="sldNum"/>
          </p:nvPr>
        </p:nvSpPr>
        <p:spPr>
          <a:xfrm>
            <a:off x="8747709" y="4798276"/>
            <a:ext cx="548700" cy="393600"/>
          </a:xfrm>
          <a:prstGeom prst="rect">
            <a:avLst/>
          </a:prstGeom>
          <a:noFill/>
          <a:ln>
            <a:noFill/>
          </a:ln>
        </p:spPr>
        <p:txBody>
          <a:bodyPr anchorCtr="0" anchor="ctr" bIns="91425" lIns="91425" spcFirstLastPara="1" rIns="91425" wrap="square" tIns="91425">
            <a:noAutofit/>
          </a:bodyPr>
          <a:lstStyle>
            <a:lvl1pPr lvl="0" rtl="0" algn="ctr">
              <a:buNone/>
              <a:defRPr sz="800">
                <a:solidFill>
                  <a:schemeClr val="accent6"/>
                </a:solidFill>
              </a:defRPr>
            </a:lvl1pPr>
            <a:lvl2pPr lvl="1" rtl="0" algn="ctr">
              <a:buNone/>
              <a:defRPr sz="800">
                <a:solidFill>
                  <a:schemeClr val="accent6"/>
                </a:solidFill>
              </a:defRPr>
            </a:lvl2pPr>
            <a:lvl3pPr lvl="2" rtl="0" algn="ctr">
              <a:buNone/>
              <a:defRPr sz="800">
                <a:solidFill>
                  <a:schemeClr val="accent6"/>
                </a:solidFill>
              </a:defRPr>
            </a:lvl3pPr>
            <a:lvl4pPr lvl="3" rtl="0" algn="ctr">
              <a:buNone/>
              <a:defRPr sz="800">
                <a:solidFill>
                  <a:schemeClr val="accent6"/>
                </a:solidFill>
              </a:defRPr>
            </a:lvl4pPr>
            <a:lvl5pPr lvl="4" rtl="0" algn="ctr">
              <a:buNone/>
              <a:defRPr sz="800">
                <a:solidFill>
                  <a:schemeClr val="accent6"/>
                </a:solidFill>
              </a:defRPr>
            </a:lvl5pPr>
            <a:lvl6pPr lvl="5" rtl="0" algn="ctr">
              <a:buNone/>
              <a:defRPr sz="800">
                <a:solidFill>
                  <a:schemeClr val="accent6"/>
                </a:solidFill>
              </a:defRPr>
            </a:lvl6pPr>
            <a:lvl7pPr lvl="6" rtl="0" algn="ctr">
              <a:buNone/>
              <a:defRPr sz="800">
                <a:solidFill>
                  <a:schemeClr val="accent6"/>
                </a:solidFill>
              </a:defRPr>
            </a:lvl7pPr>
            <a:lvl8pPr lvl="7" rtl="0" algn="ctr">
              <a:buNone/>
              <a:defRPr sz="800">
                <a:solidFill>
                  <a:schemeClr val="accent6"/>
                </a:solidFill>
              </a:defRPr>
            </a:lvl8pPr>
            <a:lvl9pPr lvl="8" rtl="0" algn="ctr">
              <a:buNone/>
              <a:defRPr sz="800">
                <a:solidFill>
                  <a:schemeClr val="accent6"/>
                </a:solidFill>
              </a:defRPr>
            </a:lvl9pPr>
          </a:lstStyle>
          <a:p>
            <a:pPr indent="0" lvl="0" marL="0">
              <a:spcBef>
                <a:spcPts val="0"/>
              </a:spcBef>
              <a:spcAft>
                <a:spcPts val="0"/>
              </a:spcAft>
              <a:buNone/>
            </a:pPr>
            <a:fld id="{00000000-1234-1234-1234-123412341234}" type="slidenum">
              <a:rPr lang="en"/>
              <a:t>‹#›</a:t>
            </a:fld>
            <a:endParaRPr/>
          </a:p>
        </p:txBody>
      </p:sp>
      <p:pic>
        <p:nvPicPr>
          <p:cNvPr descr="CGC-Knockout.png" id="315" name="Google Shape;315;p64"/>
          <p:cNvPicPr preferRelativeResize="0"/>
          <p:nvPr/>
        </p:nvPicPr>
        <p:blipFill>
          <a:blip r:embed="rId1">
            <a:alphaModFix/>
          </a:blip>
          <a:stretch>
            <a:fillRect/>
          </a:stretch>
        </p:blipFill>
        <p:spPr>
          <a:xfrm>
            <a:off x="120000" y="4874042"/>
            <a:ext cx="1574294" cy="2027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37" name="Shape 537"/>
        <p:cNvGrpSpPr/>
        <p:nvPr/>
      </p:nvGrpSpPr>
      <p:grpSpPr>
        <a:xfrm>
          <a:off x="0" y="0"/>
          <a:ext cx="0" cy="0"/>
          <a:chOff x="0" y="0"/>
          <a:chExt cx="0" cy="0"/>
        </a:xfrm>
      </p:grpSpPr>
      <p:sp>
        <p:nvSpPr>
          <p:cNvPr id="538" name="Google Shape;538;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9" name="Google Shape;539;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40" name="Google Shape;540;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oo.gl/f21Lqq" TargetMode="Externa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0.xml"/><Relationship Id="rId3" Type="http://schemas.openxmlformats.org/officeDocument/2006/relationships/hyperlink" Target="https://gist.github.com/smrgit/3e4023403a64f639429356b9e762c4f2" TargetMode="External"/><Relationship Id="rId4" Type="http://schemas.openxmlformats.org/officeDocument/2006/relationships/image" Target="../media/image93.png"/><Relationship Id="rId5" Type="http://schemas.openxmlformats.org/officeDocument/2006/relationships/image" Target="../media/image9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1.xml"/><Relationship Id="rId3" Type="http://schemas.openxmlformats.org/officeDocument/2006/relationships/hyperlink" Target="https://gist.github.com/smrgit/3e4023403a64f639429356b9e762c4f2" TargetMode="External"/><Relationship Id="rId4" Type="http://schemas.openxmlformats.org/officeDocument/2006/relationships/image" Target="../media/image93.png"/><Relationship Id="rId5" Type="http://schemas.openxmlformats.org/officeDocument/2006/relationships/image" Target="../media/image97.png"/><Relationship Id="rId6" Type="http://schemas.openxmlformats.org/officeDocument/2006/relationships/image" Target="../media/image9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2.xml"/><Relationship Id="rId3" Type="http://schemas.openxmlformats.org/officeDocument/2006/relationships/hyperlink" Target="https://isb-cgc.shinyapps.io/MutStatusSurvivalCurves/" TargetMode="External"/><Relationship Id="rId4" Type="http://schemas.openxmlformats.org/officeDocument/2006/relationships/image" Target="../media/image1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3.xml"/><Relationship Id="rId3" Type="http://schemas.openxmlformats.org/officeDocument/2006/relationships/image" Target="../media/image12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4.xml"/><Relationship Id="rId3" Type="http://schemas.openxmlformats.org/officeDocument/2006/relationships/image" Target="../media/image12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hyperlink" Target="http://www.nature.com/nbt/journal/v34/n5/full/nbt.3519.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hyperlink" Target="https://goo.gl/f21Lqq" TargetMode="External"/><Relationship Id="rId4" Type="http://schemas.openxmlformats.org/officeDocument/2006/relationships/hyperlink" Target="https://cbiit.cancer.gov/ncip/cloudresources" TargetMode="External"/><Relationship Id="rId5" Type="http://schemas.openxmlformats.org/officeDocument/2006/relationships/hyperlink" Target="https://cbiit.cancer.gov/sites/nci-cbiit/files/Access-the-CGC-Resources-v4.pdf" TargetMode="External"/><Relationship Id="rId6" Type="http://schemas.openxmlformats.org/officeDocument/2006/relationships/hyperlink" Target="http://firecloud.org" TargetMode="External"/><Relationship Id="rId7" Type="http://schemas.openxmlformats.org/officeDocument/2006/relationships/hyperlink" Target="http://www.cancergenomicscloud.org" TargetMode="External"/><Relationship Id="rId8" Type="http://schemas.openxmlformats.org/officeDocument/2006/relationships/hyperlink" Target="http://cgc.systemsbiology.n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oo.gl/f21Lq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portal.firecloud.org" TargetMode="External"/><Relationship Id="rId4" Type="http://schemas.openxmlformats.org/officeDocument/2006/relationships/hyperlink" Target="https://goo.gl/f21Lq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hyperlink" Target="http://firecloud.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5.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hyperlink" Target="http://firecloud.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oftware.broadinstitute.org/firecloud/documentation/" TargetMode="Externa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portal.firecloud.org" TargetMode="External"/><Relationship Id="rId4" Type="http://schemas.openxmlformats.org/officeDocument/2006/relationships/hyperlink" Target="https://goo.gl/f21Lq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goo.gl/f21Lq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cancergenomicscloud.org" TargetMode="External"/><Relationship Id="rId4" Type="http://schemas.openxmlformats.org/officeDocument/2006/relationships/hyperlink" Target="https://goo.gl/f21Lq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1.xml"/><Relationship Id="rId3" Type="http://schemas.openxmlformats.org/officeDocument/2006/relationships/image" Target="../media/image1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5.xml"/><Relationship Id="rId3" Type="http://schemas.openxmlformats.org/officeDocument/2006/relationships/hyperlink" Target="https://sbg.github.io/sevenbridges-r/" TargetMode="External"/><Relationship Id="rId4" Type="http://schemas.openxmlformats.org/officeDocument/2006/relationships/hyperlink" Target="https://github.com/teamcgc/cgcR/blob/master/vignettes/SBCGC-R-Overview-RNASeqWf-Batch.Rm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8.xml"/><Relationship Id="rId3"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50.png"/><Relationship Id="rId8" Type="http://schemas.openxmlformats.org/officeDocument/2006/relationships/image" Target="../media/image52.jpg"/><Relationship Id="rId11" Type="http://schemas.openxmlformats.org/officeDocument/2006/relationships/image" Target="../media/image46.jpg"/><Relationship Id="rId10" Type="http://schemas.openxmlformats.org/officeDocument/2006/relationships/image" Target="../media/image47.jpg"/><Relationship Id="rId12"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0.xml"/><Relationship Id="rId3" Type="http://schemas.openxmlformats.org/officeDocument/2006/relationships/image" Target="../media/image141.png"/><Relationship Id="rId4" Type="http://schemas.openxmlformats.org/officeDocument/2006/relationships/image" Target="../media/image131.png"/><Relationship Id="rId5" Type="http://schemas.openxmlformats.org/officeDocument/2006/relationships/image" Target="../media/image1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83.png"/><Relationship Id="rId5" Type="http://schemas.openxmlformats.org/officeDocument/2006/relationships/image" Target="../media/image57.png"/><Relationship Id="rId6"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4.png"/><Relationship Id="rId6" Type="http://schemas.openxmlformats.org/officeDocument/2006/relationships/image" Target="../media/image1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4.xml"/><Relationship Id="rId3" Type="http://schemas.openxmlformats.org/officeDocument/2006/relationships/image" Target="../media/image66.png"/><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image" Target="../media/image6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6.xml"/><Relationship Id="rId3" Type="http://schemas.openxmlformats.org/officeDocument/2006/relationships/image" Target="../media/image76.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7.xml"/><Relationship Id="rId3" Type="http://schemas.openxmlformats.org/officeDocument/2006/relationships/image" Target="../media/image74.gif"/><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8.xml"/><Relationship Id="rId3" Type="http://schemas.openxmlformats.org/officeDocument/2006/relationships/image" Target="../media/image73.png"/><Relationship Id="rId4" Type="http://schemas.openxmlformats.org/officeDocument/2006/relationships/image" Target="../media/image84.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9.xml"/><Relationship Id="rId3" Type="http://schemas.openxmlformats.org/officeDocument/2006/relationships/image" Target="../media/image1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0.xml"/><Relationship Id="rId3" Type="http://schemas.openxmlformats.org/officeDocument/2006/relationships/image" Target="../media/image75.png"/><Relationship Id="rId4" Type="http://schemas.openxmlformats.org/officeDocument/2006/relationships/image" Target="../media/image136.png"/><Relationship Id="rId5"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1.xml"/><Relationship Id="rId3" Type="http://schemas.openxmlformats.org/officeDocument/2006/relationships/image" Target="../media/image1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3.xml"/><Relationship Id="rId3" Type="http://schemas.openxmlformats.org/officeDocument/2006/relationships/image" Target="../media/image79.pn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4.xml"/><Relationship Id="rId3" Type="http://schemas.openxmlformats.org/officeDocument/2006/relationships/image" Target="../media/image143.png"/><Relationship Id="rId4" Type="http://schemas.openxmlformats.org/officeDocument/2006/relationships/image" Target="../media/image119.png"/><Relationship Id="rId5" Type="http://schemas.openxmlformats.org/officeDocument/2006/relationships/image" Target="../media/image1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www.cancergenomicscloud.org" TargetMode="External"/><Relationship Id="rId4" Type="http://schemas.openxmlformats.org/officeDocument/2006/relationships/hyperlink" Target="https://goo.gl/f21Lqq"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goo.gl/f21Lqq"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www.isb-cgc.org" TargetMode="External"/><Relationship Id="rId4" Type="http://schemas.openxmlformats.org/officeDocument/2006/relationships/hyperlink" Target="https://goo.gl/f21Lqq"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1.xml"/><Relationship Id="rId3"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2.xml"/><Relationship Id="rId3"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3.xml"/><Relationship Id="rId3" Type="http://schemas.openxmlformats.org/officeDocument/2006/relationships/image" Target="../media/image88.png"/><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4.xml"/><Relationship Id="rId3" Type="http://schemas.openxmlformats.org/officeDocument/2006/relationships/image" Target="../media/image88.png"/><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5.xml"/><Relationship Id="rId3"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6.xml"/><Relationship Id="rId3" Type="http://schemas.openxmlformats.org/officeDocument/2006/relationships/image" Target="../media/image88.png"/><Relationship Id="rId4" Type="http://schemas.openxmlformats.org/officeDocument/2006/relationships/image" Target="../media/image90.png"/><Relationship Id="rId5" Type="http://schemas.openxmlformats.org/officeDocument/2006/relationships/hyperlink" Target="http://isb-cancer-genomics-cloud.readthedocs.io/en/latest/sections/TutorialsAndDIYWorkshop.html" TargetMode="External"/><Relationship Id="rId6" Type="http://schemas.openxmlformats.org/officeDocument/2006/relationships/hyperlink" Target="http://isb-cancer-genomics-cloud.readthedocs.io/en/latest/sections/QueryOfTheMonthClub.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7.xml"/><Relationship Id="rId3" Type="http://schemas.openxmlformats.org/officeDocument/2006/relationships/image" Target="../media/image9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8.xml"/><Relationship Id="rId3" Type="http://schemas.openxmlformats.org/officeDocument/2006/relationships/hyperlink" Target="https://gist.github.com/smrgit/3e4023403a64f639429356b9e762c4f2" TargetMode="External"/><Relationship Id="rId4" Type="http://schemas.openxmlformats.org/officeDocument/2006/relationships/image" Target="../media/image93.png"/><Relationship Id="rId5" Type="http://schemas.openxmlformats.org/officeDocument/2006/relationships/image" Target="../media/image97.png"/><Relationship Id="rId6" Type="http://schemas.openxmlformats.org/officeDocument/2006/relationships/image" Target="../media/image9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9.xml"/><Relationship Id="rId3" Type="http://schemas.openxmlformats.org/officeDocument/2006/relationships/hyperlink" Target="https://cloud.google.com/bigquery/web-ui-quickstart" TargetMode="External"/><Relationship Id="rId4" Type="http://schemas.openxmlformats.org/officeDocument/2006/relationships/hyperlink" Target="https://cloud.google.com/bigquery/bq-command-line-tool-quickstart" TargetMode="External"/><Relationship Id="rId9" Type="http://schemas.openxmlformats.org/officeDocument/2006/relationships/hyperlink" Target="https://github.com/isb-cgc/examples-Python" TargetMode="External"/><Relationship Id="rId5" Type="http://schemas.openxmlformats.org/officeDocument/2006/relationships/hyperlink" Target="https://cloud.google.com/bigquery/bigquery-api-quickstart" TargetMode="External"/><Relationship Id="rId6" Type="http://schemas.openxmlformats.org/officeDocument/2006/relationships/hyperlink" Target="https://cloud.google.com/storage/docs/json_api/" TargetMode="External"/><Relationship Id="rId7" Type="http://schemas.openxmlformats.org/officeDocument/2006/relationships/hyperlink" Target="https://cloud.google.com/storage/docs/gsutil" TargetMode="External"/><Relationship Id="rId8" Type="http://schemas.openxmlformats.org/officeDocument/2006/relationships/hyperlink" Target="https://cloud.google.com/genomics/reference/rest/" TargetMode="External"/><Relationship Id="rId11" Type="http://schemas.openxmlformats.org/officeDocument/2006/relationships/hyperlink" Target="https://cloud.google.com/datalab/" TargetMode="External"/><Relationship Id="rId10" Type="http://schemas.openxmlformats.org/officeDocument/2006/relationships/hyperlink" Target="https://github.com/isb-cgc/examples-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0.xml"/><Relationship Id="rId3" Type="http://schemas.openxmlformats.org/officeDocument/2006/relationships/image" Target="../media/image111.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8.png"/><Relationship Id="rId8"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1.xml"/><Relationship Id="rId3" Type="http://schemas.openxmlformats.org/officeDocument/2006/relationships/image" Target="../media/image102.png"/><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2.xml"/><Relationship Id="rId3"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3.xml"/><Relationship Id="rId3" Type="http://schemas.openxmlformats.org/officeDocument/2006/relationships/image" Target="../media/image10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6.xml"/><Relationship Id="rId3" Type="http://schemas.openxmlformats.org/officeDocument/2006/relationships/hyperlink" Target="https://cloud.google.com/bigquery/pricing#flat_rate_pricing"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7.xml"/><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9.png"/><Relationship Id="rId6" Type="http://schemas.openxmlformats.org/officeDocument/2006/relationships/image" Target="../media/image1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8.xml"/><Relationship Id="rId3"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www.isb-cgc.org" TargetMode="External"/><Relationship Id="rId4" Type="http://schemas.openxmlformats.org/officeDocument/2006/relationships/hyperlink" Target="https://goo.gl/f21Lqq"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goo.gl/f21Lqq"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5.xml"/><Relationship Id="rId3" Type="http://schemas.openxmlformats.org/officeDocument/2006/relationships/image" Target="../media/image43.png"/><Relationship Id="rId4" Type="http://schemas.openxmlformats.org/officeDocument/2006/relationships/image" Target="../media/image145.png"/><Relationship Id="rId5" Type="http://schemas.openxmlformats.org/officeDocument/2006/relationships/image" Target="../media/image1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6.xml"/><Relationship Id="rId3" Type="http://schemas.openxmlformats.org/officeDocument/2006/relationships/image" Target="../media/image40.png"/><Relationship Id="rId4" Type="http://schemas.openxmlformats.org/officeDocument/2006/relationships/image" Target="../media/image123.png"/><Relationship Id="rId5" Type="http://schemas.openxmlformats.org/officeDocument/2006/relationships/image" Target="../media/image134.png"/><Relationship Id="rId6" Type="http://schemas.openxmlformats.org/officeDocument/2006/relationships/image" Target="../media/image4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7.xml"/><Relationship Id="rId3" Type="http://schemas.openxmlformats.org/officeDocument/2006/relationships/image" Target="../media/image113.png"/><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8.xml"/><Relationship Id="rId3"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121.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22.png"/><Relationship Id="rId8" Type="http://schemas.openxmlformats.org/officeDocument/2006/relationships/image" Target="../media/image135.png"/><Relationship Id="rId11" Type="http://schemas.openxmlformats.org/officeDocument/2006/relationships/image" Target="../media/image132.png"/><Relationship Id="rId10" Type="http://schemas.openxmlformats.org/officeDocument/2006/relationships/image" Target="../media/image12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9.xml"/><Relationship Id="rId3" Type="http://schemas.openxmlformats.org/officeDocument/2006/relationships/hyperlink" Target="https://gist.github.com/smrgit/3e4023403a64f639429356b9e762c4f2" TargetMode="Externa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105"/>
          <p:cNvSpPr txBox="1"/>
          <p:nvPr>
            <p:ph type="ctrTitle"/>
          </p:nvPr>
        </p:nvSpPr>
        <p:spPr>
          <a:xfrm>
            <a:off x="311708" y="241800"/>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National Cancer Institute </a:t>
            </a:r>
            <a:endParaRPr sz="3600"/>
          </a:p>
          <a:p>
            <a:pPr indent="0" lvl="0" marL="0">
              <a:spcBef>
                <a:spcPts val="0"/>
              </a:spcBef>
              <a:spcAft>
                <a:spcPts val="0"/>
              </a:spcAft>
              <a:buNone/>
            </a:pPr>
            <a:r>
              <a:rPr lang="en" sz="3600"/>
              <a:t>Cloud Resources</a:t>
            </a:r>
            <a:endParaRPr sz="3600"/>
          </a:p>
        </p:txBody>
      </p:sp>
      <p:sp>
        <p:nvSpPr>
          <p:cNvPr id="593" name="Google Shape;593;p105"/>
          <p:cNvSpPr txBox="1"/>
          <p:nvPr>
            <p:ph idx="1" type="subTitle"/>
          </p:nvPr>
        </p:nvSpPr>
        <p:spPr>
          <a:xfrm>
            <a:off x="311700" y="28298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ACM-BCM Workshop, Wash. DC</a:t>
            </a:r>
            <a:endParaRPr sz="2400"/>
          </a:p>
          <a:p>
            <a:pPr indent="0" lvl="0" marL="0">
              <a:spcBef>
                <a:spcPts val="0"/>
              </a:spcBef>
              <a:spcAft>
                <a:spcPts val="0"/>
              </a:spcAft>
              <a:buNone/>
            </a:pPr>
            <a:r>
              <a:rPr lang="en" sz="2400"/>
              <a:t>August 29, 2018</a:t>
            </a:r>
            <a:endParaRPr sz="2400"/>
          </a:p>
          <a:p>
            <a:pPr indent="0" lvl="0" marL="0" algn="l">
              <a:spcBef>
                <a:spcPts val="0"/>
              </a:spcBef>
              <a:spcAft>
                <a:spcPts val="0"/>
              </a:spcAft>
              <a:buNone/>
            </a:pPr>
            <a:r>
              <a:t/>
            </a:r>
            <a:endParaRPr sz="2400"/>
          </a:p>
        </p:txBody>
      </p:sp>
      <p:sp>
        <p:nvSpPr>
          <p:cNvPr id="594" name="Google Shape;594;p105"/>
          <p:cNvSpPr/>
          <p:nvPr/>
        </p:nvSpPr>
        <p:spPr>
          <a:xfrm>
            <a:off x="1803950" y="3881425"/>
            <a:ext cx="5205300" cy="300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97A7"/>
              </a:buClr>
              <a:buSzPts val="1500"/>
              <a:buFont typeface="Calibri"/>
              <a:buNone/>
            </a:pPr>
            <a:r>
              <a:rPr b="0" i="0" lang="en" sz="3600" u="sng" cap="none" strike="noStrike">
                <a:solidFill>
                  <a:srgbClr val="0097A7"/>
                </a:solidFill>
                <a:latin typeface="Calibri"/>
                <a:ea typeface="Calibri"/>
                <a:cs typeface="Calibri"/>
                <a:sym typeface="Calibri"/>
                <a:hlinkClick r:id="rId3"/>
              </a:rPr>
              <a:t>https://goo.gl/f21Lqq</a:t>
            </a:r>
            <a:endParaRPr sz="3600"/>
          </a:p>
        </p:txBody>
      </p:sp>
      <p:pic>
        <p:nvPicPr>
          <p:cNvPr id="595" name="Google Shape;595;p105"/>
          <p:cNvPicPr preferRelativeResize="0"/>
          <p:nvPr/>
        </p:nvPicPr>
        <p:blipFill>
          <a:blip r:embed="rId4">
            <a:alphaModFix/>
          </a:blip>
          <a:stretch>
            <a:fillRect/>
          </a:stretch>
        </p:blipFill>
        <p:spPr>
          <a:xfrm>
            <a:off x="6924300" y="3219750"/>
            <a:ext cx="2219700" cy="192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1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id="653" name="Google Shape;653;p114"/>
          <p:cNvPicPr preferRelativeResize="0"/>
          <p:nvPr/>
        </p:nvPicPr>
        <p:blipFill rotWithShape="1">
          <a:blip r:embed="rId3">
            <a:alphaModFix/>
          </a:blip>
          <a:srcRect b="16267" l="0" r="0" t="9991"/>
          <a:stretch/>
        </p:blipFill>
        <p:spPr>
          <a:xfrm>
            <a:off x="152400" y="498825"/>
            <a:ext cx="8851651" cy="407932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2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F72"/>
              </a:buClr>
              <a:buSzPts val="1400"/>
              <a:buFont typeface="Arial"/>
              <a:buNone/>
            </a:pPr>
            <a:r>
              <a:rPr b="0" i="0" lang="en" sz="2400" u="none" cap="none" strike="noStrike">
                <a:solidFill>
                  <a:srgbClr val="003F72"/>
                </a:solidFill>
                <a:latin typeface="Arial"/>
                <a:ea typeface="Arial"/>
                <a:cs typeface="Arial"/>
                <a:sym typeface="Arial"/>
              </a:rPr>
              <a:t>A "large" BigQuery </a:t>
            </a:r>
            <a:r>
              <a:rPr b="0" i="0" lang="en" sz="2400" u="sng" cap="none" strike="noStrike">
                <a:solidFill>
                  <a:schemeClr val="hlink"/>
                </a:solidFill>
                <a:latin typeface="Arial"/>
                <a:ea typeface="Arial"/>
                <a:cs typeface="Arial"/>
                <a:sym typeface="Arial"/>
                <a:hlinkClick r:id="rId3"/>
              </a:rPr>
              <a:t>example</a:t>
            </a:r>
            <a:endParaRPr b="0" i="0" sz="2400" u="none" cap="none" strike="noStrike">
              <a:solidFill>
                <a:srgbClr val="003F72"/>
              </a:solidFill>
              <a:latin typeface="Arial"/>
              <a:ea typeface="Arial"/>
              <a:cs typeface="Arial"/>
              <a:sym typeface="Arial"/>
            </a:endParaRPr>
          </a:p>
        </p:txBody>
      </p:sp>
      <p:sp>
        <p:nvSpPr>
          <p:cNvPr id="1490" name="Google Shape;1490;p20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00"/>
              </a:spcBef>
              <a:spcAft>
                <a:spcPts val="0"/>
              </a:spcAft>
              <a:buClr>
                <a:srgbClr val="333333"/>
              </a:buClr>
              <a:buSzPts val="3200"/>
              <a:buFont typeface="Arial"/>
              <a:buNone/>
            </a:pPr>
            <a:r>
              <a:rPr b="0" i="0" lang="en" sz="700" u="none" cap="none" strike="noStrike">
                <a:solidFill>
                  <a:srgbClr val="333333"/>
                </a:solidFill>
                <a:latin typeface="Arial"/>
                <a:ea typeface="Arial"/>
                <a:cs typeface="Arial"/>
                <a:sym typeface="Arial"/>
              </a:rPr>
              <a:t>Using RNA-seq expression data, compare over 10,000 TCGA samples to all 53 GTEx tissue types: </a:t>
            </a:r>
            <a:endParaRPr b="0" i="0" sz="700" u="none" cap="none" strike="noStrike">
              <a:solidFill>
                <a:srgbClr val="333333"/>
              </a:solidFill>
              <a:latin typeface="Arial"/>
              <a:ea typeface="Arial"/>
              <a:cs typeface="Arial"/>
              <a:sym typeface="Arial"/>
            </a:endParaRPr>
          </a:p>
          <a:p>
            <a:pPr indent="-266700" lvl="0" marL="457200" marR="0" rtl="0" algn="l">
              <a:lnSpc>
                <a:spcPct val="100000"/>
              </a:lnSpc>
              <a:spcBef>
                <a:spcPts val="70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top 5000 "most variable" genes in the GTEx dataset</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top 5000 "most variable" genes in the TCGA dataset</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take intersection of these two lists (~3200 genes)</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expression data for all TCGA samples for these 3200 genes, and rank the expression values (partitioned by sample)</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do the same thing with the GTEx tissue type (median expression) data</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"join" the results of steps 4 and 5 on gene symbol</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compute the rank-based correlation between </a:t>
            </a:r>
            <a:r>
              <a:rPr b="0" i="1" lang="en" sz="600" u="none" cap="none" strike="noStrike">
                <a:solidFill>
                  <a:srgbClr val="333333"/>
                </a:solidFill>
                <a:latin typeface="Arial"/>
                <a:ea typeface="Arial"/>
                <a:cs typeface="Arial"/>
                <a:sym typeface="Arial"/>
              </a:rPr>
              <a:t>every </a:t>
            </a:r>
            <a:r>
              <a:rPr b="0" i="0" lang="en" sz="600" u="none" cap="none" strike="noStrike">
                <a:solidFill>
                  <a:srgbClr val="333333"/>
                </a:solidFill>
                <a:latin typeface="Arial"/>
                <a:ea typeface="Arial"/>
                <a:cs typeface="Arial"/>
                <a:sym typeface="Arial"/>
              </a:rPr>
              <a:t>TCGA sample and each GTEx tissue type</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finally, sort the results by correlation coefficient</a:t>
            </a:r>
            <a:endParaRPr b="0" i="0" sz="600" u="none" cap="none" strike="noStrike">
              <a:solidFill>
                <a:srgbClr val="333333"/>
              </a:solidFill>
              <a:latin typeface="Arial"/>
              <a:ea typeface="Arial"/>
              <a:cs typeface="Arial"/>
              <a:sym typeface="Arial"/>
            </a:endParaRPr>
          </a:p>
        </p:txBody>
      </p:sp>
      <p:pic>
        <p:nvPicPr>
          <p:cNvPr id="1491" name="Google Shape;1491;p204"/>
          <p:cNvPicPr preferRelativeResize="0"/>
          <p:nvPr/>
        </p:nvPicPr>
        <p:blipFill rotWithShape="1">
          <a:blip r:embed="rId4">
            <a:alphaModFix/>
          </a:blip>
          <a:srcRect b="0" l="0" r="0" t="0"/>
          <a:stretch/>
        </p:blipFill>
        <p:spPr>
          <a:xfrm>
            <a:off x="5814255" y="0"/>
            <a:ext cx="3329739" cy="5143500"/>
          </a:xfrm>
          <a:prstGeom prst="rect">
            <a:avLst/>
          </a:prstGeom>
          <a:noFill/>
          <a:ln>
            <a:noFill/>
          </a:ln>
        </p:spPr>
      </p:pic>
      <p:pic>
        <p:nvPicPr>
          <p:cNvPr id="1492" name="Google Shape;1492;p204"/>
          <p:cNvPicPr preferRelativeResize="0"/>
          <p:nvPr/>
        </p:nvPicPr>
        <p:blipFill rotWithShape="1">
          <a:blip r:embed="rId5">
            <a:alphaModFix/>
          </a:blip>
          <a:srcRect b="0" l="0" r="0" t="0"/>
          <a:stretch/>
        </p:blipFill>
        <p:spPr>
          <a:xfrm>
            <a:off x="664800" y="1557825"/>
            <a:ext cx="4761549" cy="347152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20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F72"/>
              </a:buClr>
              <a:buSzPts val="1400"/>
              <a:buFont typeface="Arial"/>
              <a:buNone/>
            </a:pPr>
            <a:r>
              <a:rPr b="0" i="0" lang="en" sz="2400" u="none" cap="none" strike="noStrike">
                <a:solidFill>
                  <a:srgbClr val="003F72"/>
                </a:solidFill>
                <a:latin typeface="Arial"/>
                <a:ea typeface="Arial"/>
                <a:cs typeface="Arial"/>
                <a:sym typeface="Arial"/>
              </a:rPr>
              <a:t>A "large" BigQuery </a:t>
            </a:r>
            <a:r>
              <a:rPr b="0" i="0" lang="en" sz="2400" u="sng" cap="none" strike="noStrike">
                <a:solidFill>
                  <a:schemeClr val="hlink"/>
                </a:solidFill>
                <a:latin typeface="Arial"/>
                <a:ea typeface="Arial"/>
                <a:cs typeface="Arial"/>
                <a:sym typeface="Arial"/>
                <a:hlinkClick r:id="rId3"/>
              </a:rPr>
              <a:t>example</a:t>
            </a:r>
            <a:endParaRPr b="0" i="0" sz="2400" u="none" cap="none" strike="noStrike">
              <a:solidFill>
                <a:srgbClr val="003F72"/>
              </a:solidFill>
              <a:latin typeface="Arial"/>
              <a:ea typeface="Arial"/>
              <a:cs typeface="Arial"/>
              <a:sym typeface="Arial"/>
            </a:endParaRPr>
          </a:p>
        </p:txBody>
      </p:sp>
      <p:sp>
        <p:nvSpPr>
          <p:cNvPr id="1499" name="Google Shape;1499;p20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00"/>
              </a:spcBef>
              <a:spcAft>
                <a:spcPts val="0"/>
              </a:spcAft>
              <a:buClr>
                <a:srgbClr val="333333"/>
              </a:buClr>
              <a:buSzPts val="3200"/>
              <a:buFont typeface="Arial"/>
              <a:buNone/>
            </a:pPr>
            <a:r>
              <a:rPr b="0" i="0" lang="en" sz="700" u="none" cap="none" strike="noStrike">
                <a:solidFill>
                  <a:srgbClr val="333333"/>
                </a:solidFill>
                <a:latin typeface="Arial"/>
                <a:ea typeface="Arial"/>
                <a:cs typeface="Arial"/>
                <a:sym typeface="Arial"/>
              </a:rPr>
              <a:t>Using RNA-seq expression data, compare over 10,000 TCGA samples to all 53 GTEx tissue types: </a:t>
            </a:r>
            <a:endParaRPr b="0" i="0" sz="700" u="none" cap="none" strike="noStrike">
              <a:solidFill>
                <a:srgbClr val="333333"/>
              </a:solidFill>
              <a:latin typeface="Arial"/>
              <a:ea typeface="Arial"/>
              <a:cs typeface="Arial"/>
              <a:sym typeface="Arial"/>
            </a:endParaRPr>
          </a:p>
          <a:p>
            <a:pPr indent="-266700" lvl="0" marL="457200" marR="0" rtl="0" algn="l">
              <a:lnSpc>
                <a:spcPct val="100000"/>
              </a:lnSpc>
              <a:spcBef>
                <a:spcPts val="70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top 5000 "most variable" genes in the GTEx dataset</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top 5000 "most variable" genes in the TCGA dataset</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take intersection of these two lists (~3200 genes)</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expression data for all TCGA samples for these 3200 genes, and rank the expression values (partitioned by sample)</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do the same thing with the GTEx tissue type (median expression) data</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"join" the results of steps 4 and 5 on gene symbol</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compute the rank-based correlation between </a:t>
            </a:r>
            <a:r>
              <a:rPr b="0" i="1" lang="en" sz="600" u="none" cap="none" strike="noStrike">
                <a:solidFill>
                  <a:srgbClr val="333333"/>
                </a:solidFill>
                <a:latin typeface="Arial"/>
                <a:ea typeface="Arial"/>
                <a:cs typeface="Arial"/>
                <a:sym typeface="Arial"/>
              </a:rPr>
              <a:t>every </a:t>
            </a:r>
            <a:r>
              <a:rPr b="0" i="0" lang="en" sz="600" u="none" cap="none" strike="noStrike">
                <a:solidFill>
                  <a:srgbClr val="333333"/>
                </a:solidFill>
                <a:latin typeface="Arial"/>
                <a:ea typeface="Arial"/>
                <a:cs typeface="Arial"/>
                <a:sym typeface="Arial"/>
              </a:rPr>
              <a:t>TCGA sample and each GTEx tissue type</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finally, sort the results by correlation coefficient</a:t>
            </a:r>
            <a:endParaRPr b="0" i="0" sz="600" u="none" cap="none" strike="noStrike">
              <a:solidFill>
                <a:srgbClr val="333333"/>
              </a:solidFill>
              <a:latin typeface="Arial"/>
              <a:ea typeface="Arial"/>
              <a:cs typeface="Arial"/>
              <a:sym typeface="Arial"/>
            </a:endParaRPr>
          </a:p>
        </p:txBody>
      </p:sp>
      <p:pic>
        <p:nvPicPr>
          <p:cNvPr id="1500" name="Google Shape;1500;p205"/>
          <p:cNvPicPr preferRelativeResize="0"/>
          <p:nvPr/>
        </p:nvPicPr>
        <p:blipFill rotWithShape="1">
          <a:blip r:embed="rId4">
            <a:alphaModFix/>
          </a:blip>
          <a:srcRect b="0" l="0" r="0" t="0"/>
          <a:stretch/>
        </p:blipFill>
        <p:spPr>
          <a:xfrm>
            <a:off x="5814255" y="0"/>
            <a:ext cx="3329739" cy="5143500"/>
          </a:xfrm>
          <a:prstGeom prst="rect">
            <a:avLst/>
          </a:prstGeom>
          <a:noFill/>
          <a:ln>
            <a:noFill/>
          </a:ln>
        </p:spPr>
      </p:pic>
      <p:pic>
        <p:nvPicPr>
          <p:cNvPr id="1501" name="Google Shape;1501;p205"/>
          <p:cNvPicPr preferRelativeResize="0"/>
          <p:nvPr/>
        </p:nvPicPr>
        <p:blipFill rotWithShape="1">
          <a:blip r:embed="rId5">
            <a:alphaModFix/>
          </a:blip>
          <a:srcRect b="0" l="0" r="0" t="0"/>
          <a:stretch/>
        </p:blipFill>
        <p:spPr>
          <a:xfrm>
            <a:off x="664800" y="1557825"/>
            <a:ext cx="4761549" cy="3471524"/>
          </a:xfrm>
          <a:prstGeom prst="rect">
            <a:avLst/>
          </a:prstGeom>
          <a:noFill/>
          <a:ln>
            <a:noFill/>
          </a:ln>
        </p:spPr>
      </p:pic>
      <p:sp>
        <p:nvSpPr>
          <p:cNvPr id="1502" name="Google Shape;1502;p205"/>
          <p:cNvSpPr/>
          <p:nvPr/>
        </p:nvSpPr>
        <p:spPr>
          <a:xfrm>
            <a:off x="2598600" y="2155425"/>
            <a:ext cx="5331600" cy="2565000"/>
          </a:xfrm>
          <a:prstGeom prst="rect">
            <a:avLst/>
          </a:prstGeom>
          <a:solidFill>
            <a:srgbClr val="FFFFFF"/>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3" name="Google Shape;1503;p205"/>
          <p:cNvPicPr preferRelativeResize="0"/>
          <p:nvPr/>
        </p:nvPicPr>
        <p:blipFill rotWithShape="1">
          <a:blip r:embed="rId6">
            <a:alphaModFix/>
          </a:blip>
          <a:srcRect b="0" l="0" r="0" t="0"/>
          <a:stretch/>
        </p:blipFill>
        <p:spPr>
          <a:xfrm>
            <a:off x="2699350" y="2276624"/>
            <a:ext cx="5154050" cy="24026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sp>
        <p:nvSpPr>
          <p:cNvPr id="1509" name="Google Shape;1509;p206"/>
          <p:cNvSpPr txBox="1"/>
          <p:nvPr>
            <p:ph type="title"/>
          </p:nvPr>
        </p:nvSpPr>
        <p:spPr>
          <a:xfrm>
            <a:off x="457200" y="205977"/>
            <a:ext cx="8229600" cy="35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F72"/>
              </a:buClr>
              <a:buSzPts val="1400"/>
              <a:buFont typeface="Arial"/>
              <a:buNone/>
            </a:pPr>
            <a:r>
              <a:rPr b="0" i="0" lang="en" sz="1800" u="sng" cap="none" strike="noStrike">
                <a:solidFill>
                  <a:schemeClr val="hlink"/>
                </a:solidFill>
                <a:latin typeface="Arial"/>
                <a:ea typeface="Arial"/>
                <a:cs typeface="Arial"/>
                <a:sym typeface="Arial"/>
                <a:hlinkClick r:id="rId3"/>
              </a:rPr>
              <a:t>R Shiny Apps</a:t>
            </a:r>
            <a:r>
              <a:rPr b="0" i="0" lang="en" sz="1800" u="none" cap="none" strike="noStrike">
                <a:solidFill>
                  <a:srgbClr val="003F72"/>
                </a:solidFill>
                <a:latin typeface="Arial"/>
                <a:ea typeface="Arial"/>
                <a:cs typeface="Arial"/>
                <a:sym typeface="Arial"/>
              </a:rPr>
              <a:t> using BigQuery on the backend for interactive visualizations.</a:t>
            </a:r>
            <a:endParaRPr b="0" i="0" sz="1800" u="none" cap="none" strike="noStrike">
              <a:solidFill>
                <a:srgbClr val="003F72"/>
              </a:solidFill>
              <a:latin typeface="Arial"/>
              <a:ea typeface="Arial"/>
              <a:cs typeface="Arial"/>
              <a:sym typeface="Arial"/>
            </a:endParaRPr>
          </a:p>
        </p:txBody>
      </p:sp>
      <p:pic>
        <p:nvPicPr>
          <p:cNvPr id="1510" name="Google Shape;1510;p206"/>
          <p:cNvPicPr preferRelativeResize="0"/>
          <p:nvPr/>
        </p:nvPicPr>
        <p:blipFill rotWithShape="1">
          <a:blip r:embed="rId4">
            <a:alphaModFix/>
          </a:blip>
          <a:srcRect b="0" l="0" r="0" t="0"/>
          <a:stretch/>
        </p:blipFill>
        <p:spPr>
          <a:xfrm>
            <a:off x="381000" y="684477"/>
            <a:ext cx="7132348" cy="427572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pic>
        <p:nvPicPr>
          <p:cNvPr id="1516" name="Google Shape;1516;p207"/>
          <p:cNvPicPr preferRelativeResize="0"/>
          <p:nvPr/>
        </p:nvPicPr>
        <p:blipFill rotWithShape="1">
          <a:blip r:embed="rId3">
            <a:alphaModFix/>
          </a:blip>
          <a:srcRect b="0" l="0" r="0" t="0"/>
          <a:stretch/>
        </p:blipFill>
        <p:spPr>
          <a:xfrm>
            <a:off x="1791169" y="90600"/>
            <a:ext cx="7295680" cy="4920488"/>
          </a:xfrm>
          <a:prstGeom prst="rect">
            <a:avLst/>
          </a:prstGeom>
          <a:noFill/>
          <a:ln>
            <a:noFill/>
          </a:ln>
        </p:spPr>
      </p:pic>
      <p:sp>
        <p:nvSpPr>
          <p:cNvPr id="1517" name="Google Shape;1517;p207"/>
          <p:cNvSpPr txBox="1"/>
          <p:nvPr/>
        </p:nvSpPr>
        <p:spPr>
          <a:xfrm>
            <a:off x="289425" y="2091025"/>
            <a:ext cx="2215200" cy="189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1.</a:t>
            </a:r>
            <a:r>
              <a:rPr b="0" i="0" lang="en" sz="1200" u="none" cap="none" strike="noStrike">
                <a:solidFill>
                  <a:srgbClr val="000000"/>
                </a:solidFill>
                <a:latin typeface="Arial"/>
                <a:ea typeface="Arial"/>
                <a:cs typeface="Arial"/>
                <a:sym typeface="Arial"/>
              </a:rPr>
              <a:t> create/define cohort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2.</a:t>
            </a:r>
            <a:r>
              <a:rPr b="0" i="0" lang="en" sz="1200" u="none" cap="none" strike="noStrike">
                <a:solidFill>
                  <a:srgbClr val="000000"/>
                </a:solidFill>
                <a:latin typeface="Arial"/>
                <a:ea typeface="Arial"/>
                <a:cs typeface="Arial"/>
                <a:sym typeface="Arial"/>
              </a:rPr>
              <a:t> list of files in GCS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3.</a:t>
            </a:r>
            <a:r>
              <a:rPr b="0" i="0" lang="en" sz="1200" u="none" cap="none" strike="noStrike">
                <a:solidFill>
                  <a:srgbClr val="000000"/>
                </a:solidFill>
                <a:latin typeface="Arial"/>
                <a:ea typeface="Arial"/>
                <a:cs typeface="Arial"/>
                <a:sym typeface="Arial"/>
              </a:rPr>
              <a:t> dockerize tools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4.</a:t>
            </a:r>
            <a:r>
              <a:rPr b="0" i="0" lang="en" sz="1200" u="none" cap="none" strike="noStrike">
                <a:solidFill>
                  <a:srgbClr val="000000"/>
                </a:solidFill>
                <a:latin typeface="Arial"/>
                <a:ea typeface="Arial"/>
                <a:cs typeface="Arial"/>
                <a:sym typeface="Arial"/>
              </a:rPr>
              <a:t> define "workflow"</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5.</a:t>
            </a:r>
            <a:r>
              <a:rPr b="0" i="0" lang="en" sz="1200" u="none" cap="none" strike="noStrike">
                <a:solidFill>
                  <a:srgbClr val="000000"/>
                </a:solidFill>
                <a:latin typeface="Arial"/>
                <a:ea typeface="Arial"/>
                <a:cs typeface="Arial"/>
                <a:sym typeface="Arial"/>
              </a:rPr>
              <a:t> run workflow on all input files, write outputs to GCS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300"/>
              </a:spcAft>
              <a:buClr>
                <a:srgbClr val="000000"/>
              </a:buClr>
              <a:buSzPts val="1200"/>
              <a:buFont typeface="Arial"/>
              <a:buNone/>
            </a:pPr>
            <a:r>
              <a:rPr b="1" i="0" lang="en" sz="1200" u="none" cap="none" strike="noStrike">
                <a:solidFill>
                  <a:srgbClr val="CCCCCC"/>
                </a:solidFill>
                <a:latin typeface="Arial"/>
                <a:ea typeface="Arial"/>
                <a:cs typeface="Arial"/>
                <a:sym typeface="Arial"/>
              </a:rPr>
              <a:t>6.</a:t>
            </a:r>
            <a:r>
              <a:rPr b="0" i="0" lang="en" sz="1200" u="none" cap="none" strike="noStrike">
                <a:solidFill>
                  <a:srgbClr val="CCCCCC"/>
                </a:solidFill>
                <a:latin typeface="Arial"/>
                <a:ea typeface="Arial"/>
                <a:cs typeface="Arial"/>
                <a:sym typeface="Arial"/>
              </a:rPr>
              <a:t> downstream analysis of outputs</a:t>
            </a:r>
            <a:endParaRPr b="0" i="0" sz="1200" u="none" cap="none" strike="noStrike">
              <a:solidFill>
                <a:srgbClr val="CCCCCC"/>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pic>
        <p:nvPicPr>
          <p:cNvPr id="1523" name="Google Shape;1523;p208"/>
          <p:cNvPicPr preferRelativeResize="0"/>
          <p:nvPr/>
        </p:nvPicPr>
        <p:blipFill rotWithShape="1">
          <a:blip r:embed="rId3">
            <a:alphaModFix/>
          </a:blip>
          <a:srcRect b="0" l="0" r="0" t="0"/>
          <a:stretch/>
        </p:blipFill>
        <p:spPr>
          <a:xfrm>
            <a:off x="1686619" y="69694"/>
            <a:ext cx="7400232" cy="5011086"/>
          </a:xfrm>
          <a:prstGeom prst="rect">
            <a:avLst/>
          </a:prstGeom>
          <a:noFill/>
          <a:ln>
            <a:noFill/>
          </a:ln>
        </p:spPr>
      </p:pic>
      <p:sp>
        <p:nvSpPr>
          <p:cNvPr id="1524" name="Google Shape;1524;p208"/>
          <p:cNvSpPr txBox="1"/>
          <p:nvPr/>
        </p:nvSpPr>
        <p:spPr>
          <a:xfrm>
            <a:off x="289425" y="2091025"/>
            <a:ext cx="2215200" cy="189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CCCC"/>
                </a:solidFill>
                <a:latin typeface="Arial"/>
                <a:ea typeface="Arial"/>
                <a:cs typeface="Arial"/>
                <a:sym typeface="Arial"/>
              </a:rPr>
              <a:t>1.</a:t>
            </a:r>
            <a:r>
              <a:rPr b="0" i="0" lang="en" sz="1200" u="none" cap="none" strike="noStrike">
                <a:solidFill>
                  <a:srgbClr val="CCCCCC"/>
                </a:solidFill>
                <a:latin typeface="Arial"/>
                <a:ea typeface="Arial"/>
                <a:cs typeface="Arial"/>
                <a:sym typeface="Arial"/>
              </a:rPr>
              <a:t> create/define cohort</a:t>
            </a:r>
            <a:endParaRPr b="0" i="0" sz="1200" u="none" cap="none" strike="noStrike">
              <a:solidFill>
                <a:srgbClr val="CCCCCC"/>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rgbClr val="CCCCCC"/>
                </a:solidFill>
                <a:latin typeface="Arial"/>
                <a:ea typeface="Arial"/>
                <a:cs typeface="Arial"/>
                <a:sym typeface="Arial"/>
              </a:rPr>
              <a:t>2.</a:t>
            </a:r>
            <a:r>
              <a:rPr b="0" i="0" lang="en" sz="1200" u="none" cap="none" strike="noStrike">
                <a:solidFill>
                  <a:srgbClr val="CCCCCC"/>
                </a:solidFill>
                <a:latin typeface="Arial"/>
                <a:ea typeface="Arial"/>
                <a:cs typeface="Arial"/>
                <a:sym typeface="Arial"/>
              </a:rPr>
              <a:t> list of files in GCS</a:t>
            </a:r>
            <a:endParaRPr b="0" i="0" sz="1200" u="none" cap="none" strike="noStrike">
              <a:solidFill>
                <a:srgbClr val="CCCCCC"/>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rgbClr val="CCCCCC"/>
                </a:solidFill>
                <a:latin typeface="Arial"/>
                <a:ea typeface="Arial"/>
                <a:cs typeface="Arial"/>
                <a:sym typeface="Arial"/>
              </a:rPr>
              <a:t>3.</a:t>
            </a:r>
            <a:r>
              <a:rPr b="0" i="0" lang="en" sz="1200" u="none" cap="none" strike="noStrike">
                <a:solidFill>
                  <a:srgbClr val="CCCCCC"/>
                </a:solidFill>
                <a:latin typeface="Arial"/>
                <a:ea typeface="Arial"/>
                <a:cs typeface="Arial"/>
                <a:sym typeface="Arial"/>
              </a:rPr>
              <a:t> dockerize tools</a:t>
            </a:r>
            <a:endParaRPr b="0" i="0" sz="1200" u="none" cap="none" strike="noStrike">
              <a:solidFill>
                <a:srgbClr val="CCCCCC"/>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rgbClr val="CCCCCC"/>
                </a:solidFill>
                <a:latin typeface="Arial"/>
                <a:ea typeface="Arial"/>
                <a:cs typeface="Arial"/>
                <a:sym typeface="Arial"/>
              </a:rPr>
              <a:t>4.</a:t>
            </a:r>
            <a:r>
              <a:rPr b="0" i="0" lang="en" sz="1200" u="none" cap="none" strike="noStrike">
                <a:solidFill>
                  <a:srgbClr val="CCCCCC"/>
                </a:solidFill>
                <a:latin typeface="Arial"/>
                <a:ea typeface="Arial"/>
                <a:cs typeface="Arial"/>
                <a:sym typeface="Arial"/>
              </a:rPr>
              <a:t> define workflow (CWL)</a:t>
            </a:r>
            <a:endParaRPr b="0" i="0" sz="1200" u="none" cap="none" strike="noStrike">
              <a:solidFill>
                <a:srgbClr val="CCCCCC"/>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200"/>
              <a:buFont typeface="Arial"/>
              <a:buNone/>
            </a:pPr>
            <a:r>
              <a:rPr b="1" i="0" lang="en" sz="1200" u="none" cap="none" strike="noStrike">
                <a:solidFill>
                  <a:srgbClr val="CCCCCC"/>
                </a:solidFill>
                <a:latin typeface="Arial"/>
                <a:ea typeface="Arial"/>
                <a:cs typeface="Arial"/>
                <a:sym typeface="Arial"/>
              </a:rPr>
              <a:t>5.</a:t>
            </a:r>
            <a:r>
              <a:rPr b="0" i="0" lang="en" sz="1200" u="none" cap="none" strike="noStrike">
                <a:solidFill>
                  <a:srgbClr val="CCCCCC"/>
                </a:solidFill>
                <a:latin typeface="Arial"/>
                <a:ea typeface="Arial"/>
                <a:cs typeface="Arial"/>
                <a:sym typeface="Arial"/>
              </a:rPr>
              <a:t> run workflow on all input files, write outputs to GCS and/or BQ</a:t>
            </a:r>
            <a:endParaRPr b="0" i="0" sz="1200" u="none" cap="none" strike="noStrike">
              <a:solidFill>
                <a:srgbClr val="CCCCCC"/>
              </a:solidFill>
              <a:latin typeface="Arial"/>
              <a:ea typeface="Arial"/>
              <a:cs typeface="Arial"/>
              <a:sym typeface="Arial"/>
            </a:endParaRPr>
          </a:p>
          <a:p>
            <a:pPr indent="0" lvl="0" marL="0" marR="0" rtl="0" algn="l">
              <a:lnSpc>
                <a:spcPct val="100000"/>
              </a:lnSpc>
              <a:spcBef>
                <a:spcPts val="300"/>
              </a:spcBef>
              <a:spcAft>
                <a:spcPts val="300"/>
              </a:spcAft>
              <a:buClr>
                <a:srgbClr val="000000"/>
              </a:buClr>
              <a:buSzPts val="1200"/>
              <a:buFont typeface="Arial"/>
              <a:buNone/>
            </a:pPr>
            <a:r>
              <a:rPr b="1" i="0" lang="en" sz="1200" u="none" cap="none" strike="noStrike">
                <a:solidFill>
                  <a:srgbClr val="000000"/>
                </a:solidFill>
                <a:latin typeface="Arial"/>
                <a:ea typeface="Arial"/>
                <a:cs typeface="Arial"/>
                <a:sym typeface="Arial"/>
              </a:rPr>
              <a:t>6.</a:t>
            </a:r>
            <a:r>
              <a:rPr b="0" i="0" lang="en" sz="1200" u="none" cap="none" strike="noStrike">
                <a:solidFill>
                  <a:srgbClr val="000000"/>
                </a:solidFill>
                <a:latin typeface="Arial"/>
                <a:ea typeface="Arial"/>
                <a:cs typeface="Arial"/>
                <a:sym typeface="Arial"/>
              </a:rPr>
              <a:t> downstream analysis of outputs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38" name="Google Shape;1538;p2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2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44" name="Google Shape;1544;p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115"/>
          <p:cNvSpPr txBox="1"/>
          <p:nvPr>
            <p:ph type="title"/>
          </p:nvPr>
        </p:nvSpPr>
        <p:spPr>
          <a:xfrm>
            <a:off x="311700" y="2295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F.A.I.R Guiding Principles for Sharing Data</a:t>
            </a:r>
            <a:endParaRPr/>
          </a:p>
        </p:txBody>
      </p:sp>
      <p:pic>
        <p:nvPicPr>
          <p:cNvPr id="659" name="Google Shape;659;p115"/>
          <p:cNvPicPr preferRelativeResize="0"/>
          <p:nvPr/>
        </p:nvPicPr>
        <p:blipFill>
          <a:blip r:embed="rId3">
            <a:alphaModFix/>
          </a:blip>
          <a:stretch>
            <a:fillRect/>
          </a:stretch>
        </p:blipFill>
        <p:spPr>
          <a:xfrm>
            <a:off x="420613" y="802225"/>
            <a:ext cx="7594625"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16"/>
          <p:cNvSpPr txBox="1"/>
          <p:nvPr>
            <p:ph type="title"/>
          </p:nvPr>
        </p:nvSpPr>
        <p:spPr>
          <a:xfrm>
            <a:off x="311700" y="1789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about sharing analysis - tools and workflows?</a:t>
            </a:r>
            <a:endParaRPr/>
          </a:p>
        </p:txBody>
      </p:sp>
      <p:pic>
        <p:nvPicPr>
          <p:cNvPr id="665" name="Google Shape;665;p116"/>
          <p:cNvPicPr preferRelativeResize="0"/>
          <p:nvPr/>
        </p:nvPicPr>
        <p:blipFill>
          <a:blip r:embed="rId3">
            <a:alphaModFix/>
          </a:blip>
          <a:stretch>
            <a:fillRect/>
          </a:stretch>
        </p:blipFill>
        <p:spPr>
          <a:xfrm>
            <a:off x="962225" y="751675"/>
            <a:ext cx="7096649" cy="4956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17"/>
          <p:cNvSpPr txBox="1"/>
          <p:nvPr>
            <p:ph type="title"/>
          </p:nvPr>
        </p:nvSpPr>
        <p:spPr>
          <a:xfrm>
            <a:off x="628650" y="0"/>
            <a:ext cx="8064300" cy="9942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rPr b="0" i="0" lang="en" sz="3300" u="none" cap="none" strike="noStrike">
                <a:solidFill>
                  <a:schemeClr val="dk1"/>
                </a:solidFill>
                <a:latin typeface="Calibri"/>
                <a:ea typeface="Calibri"/>
                <a:cs typeface="Calibri"/>
                <a:sym typeface="Calibri"/>
              </a:rPr>
              <a:t>Container/workflow Technologies</a:t>
            </a:r>
            <a:endParaRPr b="0" i="0" sz="3300" u="none" cap="none" strike="noStrike">
              <a:solidFill>
                <a:schemeClr val="dk1"/>
              </a:solidFill>
              <a:latin typeface="Calibri"/>
              <a:ea typeface="Calibri"/>
              <a:cs typeface="Calibri"/>
              <a:sym typeface="Calibri"/>
            </a:endParaRPr>
          </a:p>
        </p:txBody>
      </p:sp>
      <p:pic>
        <p:nvPicPr>
          <p:cNvPr id="671" name="Google Shape;671;p117"/>
          <p:cNvPicPr preferRelativeResize="0"/>
          <p:nvPr/>
        </p:nvPicPr>
        <p:blipFill rotWithShape="1">
          <a:blip r:embed="rId3">
            <a:alphaModFix/>
          </a:blip>
          <a:srcRect b="0" l="0" r="0" t="0"/>
          <a:stretch/>
        </p:blipFill>
        <p:spPr>
          <a:xfrm>
            <a:off x="1004413" y="876975"/>
            <a:ext cx="7312776" cy="3899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Docker </a:t>
            </a:r>
            <a:endParaRPr/>
          </a:p>
          <a:p>
            <a:pPr indent="0" lvl="0" marL="0" rtl="0">
              <a:spcBef>
                <a:spcPts val="0"/>
              </a:spcBef>
              <a:spcAft>
                <a:spcPts val="0"/>
              </a:spcAft>
              <a:buNone/>
            </a:pPr>
            <a:r>
              <a:rPr lang="en"/>
              <a:t>Concept</a:t>
            </a:r>
            <a:endParaRPr/>
          </a:p>
        </p:txBody>
      </p:sp>
      <p:sp>
        <p:nvSpPr>
          <p:cNvPr id="677" name="Google Shape;677;p118"/>
          <p:cNvSpPr txBox="1"/>
          <p:nvPr/>
        </p:nvSpPr>
        <p:spPr>
          <a:xfrm>
            <a:off x="0" y="4809600"/>
            <a:ext cx="9076200" cy="333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https://stackoverflow.com/questions/23735149/what-is-the-difference-between-a-docker-image-and-a-container</a:t>
            </a:r>
            <a:endParaRPr/>
          </a:p>
        </p:txBody>
      </p:sp>
      <p:pic>
        <p:nvPicPr>
          <p:cNvPr id="678" name="Google Shape;678;p118"/>
          <p:cNvPicPr preferRelativeResize="0"/>
          <p:nvPr/>
        </p:nvPicPr>
        <p:blipFill>
          <a:blip r:embed="rId3">
            <a:alphaModFix/>
          </a:blip>
          <a:stretch>
            <a:fillRect/>
          </a:stretch>
        </p:blipFill>
        <p:spPr>
          <a:xfrm>
            <a:off x="2881150" y="55566"/>
            <a:ext cx="6073349" cy="4892409"/>
          </a:xfrm>
          <a:prstGeom prst="rect">
            <a:avLst/>
          </a:prstGeom>
          <a:noFill/>
          <a:ln>
            <a:noFill/>
          </a:ln>
        </p:spPr>
      </p:pic>
      <p:pic>
        <p:nvPicPr>
          <p:cNvPr id="679" name="Google Shape;679;p118"/>
          <p:cNvPicPr preferRelativeResize="0"/>
          <p:nvPr/>
        </p:nvPicPr>
        <p:blipFill>
          <a:blip r:embed="rId4">
            <a:alphaModFix/>
          </a:blip>
          <a:stretch>
            <a:fillRect/>
          </a:stretch>
        </p:blipFill>
        <p:spPr>
          <a:xfrm>
            <a:off x="2881150" y="137125"/>
            <a:ext cx="1091675" cy="1091675"/>
          </a:xfrm>
          <a:prstGeom prst="rect">
            <a:avLst/>
          </a:prstGeom>
          <a:noFill/>
          <a:ln>
            <a:noFill/>
          </a:ln>
        </p:spPr>
      </p:pic>
      <p:cxnSp>
        <p:nvCxnSpPr>
          <p:cNvPr id="680" name="Google Shape;680;p118"/>
          <p:cNvCxnSpPr/>
          <p:nvPr/>
        </p:nvCxnSpPr>
        <p:spPr>
          <a:xfrm rot="10800000">
            <a:off x="4045325" y="670800"/>
            <a:ext cx="1724100" cy="1155600"/>
          </a:xfrm>
          <a:prstGeom prst="curvedConnector3">
            <a:avLst>
              <a:gd fmla="val 13329" name="adj1"/>
            </a:avLst>
          </a:prstGeom>
          <a:noFill/>
          <a:ln cap="flat" cmpd="sng" w="19050">
            <a:solidFill>
              <a:srgbClr val="004B6B"/>
            </a:solidFill>
            <a:prstDash val="solid"/>
            <a:round/>
            <a:headEnd len="med" w="med" type="none"/>
            <a:tailEnd len="med" w="med" type="triangle"/>
          </a:ln>
        </p:spPr>
      </p:cxnSp>
      <p:sp>
        <p:nvSpPr>
          <p:cNvPr id="681" name="Google Shape;681;p118"/>
          <p:cNvSpPr txBox="1"/>
          <p:nvPr/>
        </p:nvSpPr>
        <p:spPr>
          <a:xfrm>
            <a:off x="3972825" y="894900"/>
            <a:ext cx="14514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300"/>
              <a:t>Singularity-rize</a:t>
            </a:r>
            <a:endParaRPr b="1"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19"/>
          <p:cNvSpPr txBox="1"/>
          <p:nvPr>
            <p:ph type="title"/>
          </p:nvPr>
        </p:nvSpPr>
        <p:spPr>
          <a:xfrm>
            <a:off x="339386" y="146063"/>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600"/>
              <a:buFont typeface="Calibri"/>
              <a:buNone/>
            </a:pPr>
            <a:r>
              <a:rPr b="0" i="0" lang="en" sz="3600" u="none" cap="none" strike="noStrike">
                <a:solidFill>
                  <a:schemeClr val="dk1"/>
                </a:solidFill>
                <a:latin typeface="Calibri"/>
                <a:ea typeface="Calibri"/>
                <a:cs typeface="Calibri"/>
                <a:sym typeface="Calibri"/>
              </a:rPr>
              <a:t>Analysis Workflows on NCI Cloud Resources</a:t>
            </a:r>
            <a:endParaRPr/>
          </a:p>
        </p:txBody>
      </p:sp>
      <p:pic>
        <p:nvPicPr>
          <p:cNvPr id="687" name="Google Shape;687;p119"/>
          <p:cNvPicPr preferRelativeResize="0"/>
          <p:nvPr/>
        </p:nvPicPr>
        <p:blipFill rotWithShape="1">
          <a:blip r:embed="rId3">
            <a:alphaModFix/>
          </a:blip>
          <a:srcRect b="0" l="0" r="0" t="0"/>
          <a:stretch/>
        </p:blipFill>
        <p:spPr>
          <a:xfrm>
            <a:off x="879001" y="1552951"/>
            <a:ext cx="7397966" cy="3626545"/>
          </a:xfrm>
          <a:prstGeom prst="rect">
            <a:avLst/>
          </a:prstGeom>
          <a:noFill/>
          <a:ln>
            <a:noFill/>
          </a:ln>
        </p:spPr>
      </p:pic>
      <p:sp>
        <p:nvSpPr>
          <p:cNvPr id="688" name="Google Shape;688;p119"/>
          <p:cNvSpPr/>
          <p:nvPr/>
        </p:nvSpPr>
        <p:spPr>
          <a:xfrm>
            <a:off x="2864251" y="805925"/>
            <a:ext cx="1495200" cy="1150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WGS, WXS</a:t>
            </a:r>
            <a:endParaRPr sz="1100"/>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Variant</a:t>
            </a:r>
            <a:endParaRPr sz="1100"/>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Neoantigen</a:t>
            </a:r>
            <a:endParaRPr sz="1100"/>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Proteomics</a:t>
            </a:r>
            <a:endParaRPr sz="1100"/>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Imaging</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pic>
        <p:nvPicPr>
          <p:cNvPr id="693" name="Google Shape;693;p120"/>
          <p:cNvPicPr preferRelativeResize="0"/>
          <p:nvPr/>
        </p:nvPicPr>
        <p:blipFill rotWithShape="1">
          <a:blip r:embed="rId3">
            <a:alphaModFix/>
          </a:blip>
          <a:srcRect b="0" l="0" r="0" t="0"/>
          <a:stretch/>
        </p:blipFill>
        <p:spPr>
          <a:xfrm>
            <a:off x="729525" y="634175"/>
            <a:ext cx="7178102" cy="4385249"/>
          </a:xfrm>
          <a:prstGeom prst="rect">
            <a:avLst/>
          </a:prstGeom>
          <a:noFill/>
          <a:ln>
            <a:noFill/>
          </a:ln>
        </p:spPr>
      </p:pic>
      <p:sp>
        <p:nvSpPr>
          <p:cNvPr id="694" name="Google Shape;694;p120"/>
          <p:cNvSpPr txBox="1"/>
          <p:nvPr>
            <p:ph type="title"/>
          </p:nvPr>
        </p:nvSpPr>
        <p:spPr>
          <a:xfrm>
            <a:off x="729525" y="-150531"/>
            <a:ext cx="7886700" cy="9942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rPr b="0" i="0" lang="en" sz="3300" u="none" cap="none" strike="noStrike">
                <a:solidFill>
                  <a:schemeClr val="dk1"/>
                </a:solidFill>
                <a:latin typeface="Calibri"/>
                <a:ea typeface="Calibri"/>
                <a:cs typeface="Calibri"/>
                <a:sym typeface="Calibri"/>
              </a:rPr>
              <a:t>Dockstore </a:t>
            </a:r>
            <a:endParaRPr b="0" i="0" sz="3300" u="none" cap="none" strike="noStrike">
              <a:solidFill>
                <a:schemeClr val="dk1"/>
              </a:solidFill>
              <a:latin typeface="Calibri"/>
              <a:ea typeface="Calibri"/>
              <a:cs typeface="Calibri"/>
              <a:sym typeface="Calibri"/>
            </a:endParaRPr>
          </a:p>
        </p:txBody>
      </p:sp>
      <p:pic>
        <p:nvPicPr>
          <p:cNvPr id="695" name="Google Shape;695;p120"/>
          <p:cNvPicPr preferRelativeResize="0"/>
          <p:nvPr/>
        </p:nvPicPr>
        <p:blipFill>
          <a:blip r:embed="rId4">
            <a:alphaModFix/>
          </a:blip>
          <a:stretch>
            <a:fillRect/>
          </a:stretch>
        </p:blipFill>
        <p:spPr>
          <a:xfrm>
            <a:off x="180432" y="1139103"/>
            <a:ext cx="8783119" cy="400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121"/>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a:t>An RNA-seq Quantification Example</a:t>
            </a:r>
            <a:endParaRPr/>
          </a:p>
        </p:txBody>
      </p:sp>
      <p:sp>
        <p:nvSpPr>
          <p:cNvPr id="701" name="Google Shape;701;p121"/>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b="1" lang="en" sz="1400">
                <a:solidFill>
                  <a:srgbClr val="333333"/>
                </a:solidFill>
                <a:highlight>
                  <a:srgbClr val="FFFFFF"/>
                </a:highlight>
                <a:latin typeface="Arial"/>
                <a:ea typeface="Arial"/>
                <a:cs typeface="Arial"/>
                <a:sym typeface="Arial"/>
              </a:rPr>
              <a:t>kallisto</a:t>
            </a:r>
            <a:r>
              <a:rPr lang="en" sz="1400">
                <a:solidFill>
                  <a:srgbClr val="333333"/>
                </a:solidFill>
                <a:highlight>
                  <a:srgbClr val="FFFFFF"/>
                </a:highlight>
                <a:latin typeface="Arial"/>
                <a:ea typeface="Arial"/>
                <a:cs typeface="Arial"/>
                <a:sym typeface="Arial"/>
              </a:rPr>
              <a:t> is a program for quantifying abundances of transcripts from RNA-Seq data, or more generally of target sequences using high-throughput sequencing reads. It is based on the novel idea of </a:t>
            </a:r>
            <a:r>
              <a:rPr i="1" lang="en" sz="1400">
                <a:solidFill>
                  <a:srgbClr val="333333"/>
                </a:solidFill>
                <a:highlight>
                  <a:srgbClr val="FFFFFF"/>
                </a:highlight>
                <a:latin typeface="Arial"/>
                <a:ea typeface="Arial"/>
                <a:cs typeface="Arial"/>
                <a:sym typeface="Arial"/>
              </a:rPr>
              <a:t>pseudoalignment</a:t>
            </a:r>
            <a:r>
              <a:rPr lang="en" sz="1400">
                <a:solidFill>
                  <a:srgbClr val="333333"/>
                </a:solidFill>
                <a:highlight>
                  <a:srgbClr val="FFFFFF"/>
                </a:highlight>
                <a:latin typeface="Arial"/>
                <a:ea typeface="Arial"/>
                <a:cs typeface="Arial"/>
                <a:sym typeface="Arial"/>
              </a:rPr>
              <a:t> for rapidly determining the compatibility of reads with targets, without the need for alignment.</a:t>
            </a:r>
            <a:endParaRPr sz="1400">
              <a:solidFill>
                <a:srgbClr val="333333"/>
              </a:solidFill>
              <a:highlight>
                <a:srgbClr val="FFFFFF"/>
              </a:highlight>
              <a:latin typeface="Arial"/>
              <a:ea typeface="Arial"/>
              <a:cs typeface="Arial"/>
              <a:sym typeface="Arial"/>
            </a:endParaRPr>
          </a:p>
          <a:p>
            <a:pPr indent="0" lvl="0" marL="0" rtl="0">
              <a:spcBef>
                <a:spcPts val="0"/>
              </a:spcBef>
              <a:spcAft>
                <a:spcPts val="0"/>
              </a:spcAft>
              <a:buNone/>
            </a:pPr>
            <a:r>
              <a:t/>
            </a:r>
            <a:endParaRPr sz="1400">
              <a:solidFill>
                <a:srgbClr val="333333"/>
              </a:solidFill>
              <a:highlight>
                <a:srgbClr val="FFFFFF"/>
              </a:highlight>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050">
                <a:solidFill>
                  <a:srgbClr val="333333"/>
                </a:solidFill>
                <a:latin typeface="Arial"/>
                <a:ea typeface="Arial"/>
                <a:cs typeface="Arial"/>
                <a:sym typeface="Arial"/>
              </a:rPr>
              <a:t>Nicolas L Bray, Harold Pimentel, Páll Melsted and Lior Pachter, </a:t>
            </a:r>
            <a:r>
              <a:rPr lang="en" sz="1050" u="sng">
                <a:solidFill>
                  <a:srgbClr val="0088CC"/>
                </a:solidFill>
                <a:latin typeface="Arial"/>
                <a:ea typeface="Arial"/>
                <a:cs typeface="Arial"/>
                <a:sym typeface="Arial"/>
                <a:hlinkClick r:id="rId3"/>
              </a:rPr>
              <a:t>Near-optimal probabilistic RNA-seq quantification</a:t>
            </a:r>
            <a:r>
              <a:rPr lang="en" sz="1050">
                <a:solidFill>
                  <a:srgbClr val="333333"/>
                </a:solidFill>
                <a:latin typeface="Arial"/>
                <a:ea typeface="Arial"/>
                <a:cs typeface="Arial"/>
                <a:sym typeface="Arial"/>
              </a:rPr>
              <a:t>, Nature Biotechnology </a:t>
            </a:r>
            <a:r>
              <a:rPr b="1" lang="en" sz="1050">
                <a:solidFill>
                  <a:srgbClr val="333333"/>
                </a:solidFill>
                <a:latin typeface="Arial"/>
                <a:ea typeface="Arial"/>
                <a:cs typeface="Arial"/>
                <a:sym typeface="Arial"/>
              </a:rPr>
              <a:t>34</a:t>
            </a:r>
            <a:r>
              <a:rPr lang="en" sz="1050">
                <a:solidFill>
                  <a:srgbClr val="333333"/>
                </a:solidFill>
                <a:latin typeface="Arial"/>
                <a:ea typeface="Arial"/>
                <a:cs typeface="Arial"/>
                <a:sym typeface="Arial"/>
              </a:rPr>
              <a:t>, 525–527 (2016), doi:10.1038/nbt.3519</a:t>
            </a:r>
            <a:endParaRPr sz="1050">
              <a:solidFill>
                <a:srgbClr val="333333"/>
              </a:solidFill>
              <a:latin typeface="Arial"/>
              <a:ea typeface="Arial"/>
              <a:cs typeface="Arial"/>
              <a:sym typeface="Arial"/>
            </a:endParaRPr>
          </a:p>
          <a:p>
            <a:pPr indent="0" lvl="0" marL="0" rtl="0">
              <a:lnSpc>
                <a:spcPct val="115000"/>
              </a:lnSpc>
              <a:spcBef>
                <a:spcPts val="800"/>
              </a:spcBef>
              <a:spcAft>
                <a:spcPts val="0"/>
              </a:spcAft>
              <a:buClr>
                <a:schemeClr val="dk1"/>
              </a:buClr>
              <a:buSzPts val="1100"/>
              <a:buFont typeface="Arial"/>
              <a:buNone/>
            </a:pPr>
            <a:r>
              <a:t/>
            </a:r>
            <a:endParaRPr sz="1050">
              <a:solidFill>
                <a:srgbClr val="333333"/>
              </a:solidFill>
              <a:latin typeface="Arial"/>
              <a:ea typeface="Arial"/>
              <a:cs typeface="Arial"/>
              <a:sym typeface="Arial"/>
            </a:endParaRPr>
          </a:p>
          <a:p>
            <a:pPr indent="0" lvl="0" marL="0">
              <a:spcBef>
                <a:spcPts val="0"/>
              </a:spcBef>
              <a:spcAft>
                <a:spcPts val="0"/>
              </a:spcAft>
              <a:buNone/>
            </a:pPr>
            <a:r>
              <a:t/>
            </a:r>
            <a:endParaRPr sz="1400">
              <a:solidFill>
                <a:srgbClr val="333333"/>
              </a:solidFill>
              <a:highlight>
                <a:srgbClr val="FFFFFF"/>
              </a:highlight>
              <a:latin typeface="Arial"/>
              <a:ea typeface="Arial"/>
              <a:cs typeface="Arial"/>
              <a:sym typeface="Arial"/>
            </a:endParaRPr>
          </a:p>
        </p:txBody>
      </p:sp>
      <p:sp>
        <p:nvSpPr>
          <p:cNvPr id="702" name="Google Shape;702;p121"/>
          <p:cNvSpPr txBox="1"/>
          <p:nvPr/>
        </p:nvSpPr>
        <p:spPr>
          <a:xfrm>
            <a:off x="311700" y="4568875"/>
            <a:ext cx="8221500" cy="354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https://pachterlab.github.io/kallisto/about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pic>
        <p:nvPicPr>
          <p:cNvPr id="707" name="Google Shape;707;p122"/>
          <p:cNvPicPr preferRelativeResize="0"/>
          <p:nvPr/>
        </p:nvPicPr>
        <p:blipFill>
          <a:blip r:embed="rId3">
            <a:alphaModFix/>
          </a:blip>
          <a:stretch>
            <a:fillRect/>
          </a:stretch>
        </p:blipFill>
        <p:spPr>
          <a:xfrm>
            <a:off x="861425" y="0"/>
            <a:ext cx="7308649"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23"/>
          <p:cNvSpPr txBox="1"/>
          <p:nvPr>
            <p:ph type="title"/>
          </p:nvPr>
        </p:nvSpPr>
        <p:spPr>
          <a:xfrm>
            <a:off x="311700" y="854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a:t>Kallisto Dockerfile</a:t>
            </a:r>
            <a:endParaRPr/>
          </a:p>
        </p:txBody>
      </p:sp>
      <p:sp>
        <p:nvSpPr>
          <p:cNvPr id="713" name="Google Shape;713;p123"/>
          <p:cNvSpPr txBox="1"/>
          <p:nvPr/>
        </p:nvSpPr>
        <p:spPr>
          <a:xfrm>
            <a:off x="311700" y="4782800"/>
            <a:ext cx="8424000" cy="39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https://github.com/stevetsa/Docker-kallisto/blob/master/Dockerfile</a:t>
            </a:r>
            <a:endParaRPr/>
          </a:p>
        </p:txBody>
      </p:sp>
      <p:pic>
        <p:nvPicPr>
          <p:cNvPr id="714" name="Google Shape;714;p123"/>
          <p:cNvPicPr preferRelativeResize="0"/>
          <p:nvPr/>
        </p:nvPicPr>
        <p:blipFill>
          <a:blip r:embed="rId3">
            <a:alphaModFix/>
          </a:blip>
          <a:stretch>
            <a:fillRect/>
          </a:stretch>
        </p:blipFill>
        <p:spPr>
          <a:xfrm>
            <a:off x="311700" y="755100"/>
            <a:ext cx="7344851" cy="3930726"/>
          </a:xfrm>
          <a:prstGeom prst="rect">
            <a:avLst/>
          </a:prstGeom>
          <a:noFill/>
          <a:ln>
            <a:noFill/>
          </a:ln>
        </p:spPr>
      </p:pic>
      <p:pic>
        <p:nvPicPr>
          <p:cNvPr id="715" name="Google Shape;715;p123"/>
          <p:cNvPicPr preferRelativeResize="0"/>
          <p:nvPr/>
        </p:nvPicPr>
        <p:blipFill>
          <a:blip r:embed="rId4">
            <a:alphaModFix/>
          </a:blip>
          <a:stretch>
            <a:fillRect/>
          </a:stretch>
        </p:blipFill>
        <p:spPr>
          <a:xfrm>
            <a:off x="4745400" y="1322900"/>
            <a:ext cx="4398599" cy="3202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Disclaimer</a:t>
            </a:r>
            <a:endParaRPr/>
          </a:p>
        </p:txBody>
      </p:sp>
      <p:sp>
        <p:nvSpPr>
          <p:cNvPr id="601" name="Google Shape;601;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1400">
                <a:solidFill>
                  <a:schemeClr val="dk1"/>
                </a:solidFill>
                <a:highlight>
                  <a:srgbClr val="FFFFFF"/>
                </a:highlight>
              </a:rPr>
              <a:t>The opinions/comments/assessment expressed in this presentation are the </a:t>
            </a:r>
            <a:r>
              <a:rPr i="1" lang="en" sz="1400">
                <a:solidFill>
                  <a:schemeClr val="dk1"/>
                </a:solidFill>
                <a:highlight>
                  <a:srgbClr val="FFFFFF"/>
                </a:highlight>
              </a:rPr>
              <a:t>author’s</a:t>
            </a:r>
            <a:r>
              <a:rPr i="1" lang="en" sz="1400">
                <a:solidFill>
                  <a:schemeClr val="dk1"/>
                </a:solidFill>
                <a:highlight>
                  <a:srgbClr val="FFFFFF"/>
                </a:highlight>
              </a:rPr>
              <a:t> own and do not necessarily reflect the view of the National Cancer Institute or National Institutes of Health.</a:t>
            </a:r>
            <a:endParaRPr i="1" sz="1400">
              <a:solidFill>
                <a:schemeClr val="dk1"/>
              </a:solidFill>
              <a:highlight>
                <a:srgbClr val="FFFFFF"/>
              </a:highlight>
            </a:endParaRPr>
          </a:p>
          <a:p>
            <a:pPr indent="0" lvl="0" marL="0" rtl="0">
              <a:spcBef>
                <a:spcPts val="1600"/>
              </a:spcBef>
              <a:spcAft>
                <a:spcPts val="0"/>
              </a:spcAft>
              <a:buNone/>
            </a:pPr>
            <a:r>
              <a:t/>
            </a:r>
            <a:endParaRPr i="1" sz="1400">
              <a:solidFill>
                <a:schemeClr val="dk1"/>
              </a:solidFill>
              <a:highlight>
                <a:srgbClr val="FFFFFF"/>
              </a:highlight>
            </a:endParaRPr>
          </a:p>
          <a:p>
            <a:pPr indent="0" lvl="0" marL="0" rtl="0">
              <a:spcBef>
                <a:spcPts val="1600"/>
              </a:spcBef>
              <a:spcAft>
                <a:spcPts val="0"/>
              </a:spcAft>
              <a:buNone/>
            </a:pPr>
            <a:r>
              <a:t/>
            </a:r>
            <a:endParaRPr i="1" sz="1400">
              <a:solidFill>
                <a:schemeClr val="dk1"/>
              </a:solidFill>
              <a:highlight>
                <a:srgbClr val="FFFFFF"/>
              </a:highlight>
            </a:endParaRPr>
          </a:p>
          <a:p>
            <a:pPr indent="0" lvl="0" marL="0" rtl="0">
              <a:spcBef>
                <a:spcPts val="1600"/>
              </a:spcBef>
              <a:spcAft>
                <a:spcPts val="0"/>
              </a:spcAft>
              <a:buNone/>
            </a:pPr>
            <a:r>
              <a:t/>
            </a:r>
            <a:endParaRPr i="1" sz="1400">
              <a:solidFill>
                <a:schemeClr val="dk1"/>
              </a:solidFill>
              <a:highlight>
                <a:srgbClr val="FFFFFF"/>
              </a:highlight>
            </a:endParaRPr>
          </a:p>
          <a:p>
            <a:pPr indent="0" lvl="0" marL="0" rtl="0">
              <a:spcBef>
                <a:spcPts val="1600"/>
              </a:spcBef>
              <a:spcAft>
                <a:spcPts val="0"/>
              </a:spcAft>
              <a:buNone/>
            </a:pPr>
            <a:r>
              <a:t/>
            </a:r>
            <a:endParaRPr sz="1400">
              <a:solidFill>
                <a:schemeClr val="dk1"/>
              </a:solidFill>
              <a:highlight>
                <a:srgbClr val="FFFFFF"/>
              </a:highlight>
            </a:endParaRPr>
          </a:p>
          <a:p>
            <a:pPr indent="0" lvl="0" marL="0" rtl="0">
              <a:spcBef>
                <a:spcPts val="1600"/>
              </a:spcBef>
              <a:spcAft>
                <a:spcPts val="1600"/>
              </a:spcAft>
              <a:buNone/>
            </a:pPr>
            <a:r>
              <a:rPr lang="en" sz="1400">
                <a:solidFill>
                  <a:schemeClr val="dk1"/>
                </a:solidFill>
                <a:highlight>
                  <a:srgbClr val="FFFFFF"/>
                </a:highlight>
              </a:rPr>
              <a:t>https://ethics.od.nih.gov/topics/Disclaimer.htm</a:t>
            </a:r>
            <a:endParaRPr sz="1400">
              <a:solidFill>
                <a:schemeClr val="dk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Sign up for a trial!</a:t>
            </a:r>
            <a:endParaRPr/>
          </a:p>
        </p:txBody>
      </p:sp>
      <p:sp>
        <p:nvSpPr>
          <p:cNvPr id="721" name="Google Shape;721;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FireCloud</a:t>
            </a:r>
            <a:endParaRPr sz="1400">
              <a:solidFill>
                <a:srgbClr val="000000"/>
              </a:solidFill>
              <a:latin typeface="Calibri"/>
              <a:ea typeface="Calibri"/>
              <a:cs typeface="Calibri"/>
              <a:sym typeface="Calibri"/>
            </a:endParaRPr>
          </a:p>
          <a:p>
            <a:pPr indent="-317500" lvl="1" marL="914400"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$300 in credits to use on any egress, compute and storage costs accrued; credits will be available for 60 days once trial has been started</a:t>
            </a:r>
            <a:endParaRPr>
              <a:solidFill>
                <a:srgbClr val="000000"/>
              </a:solidFill>
              <a:latin typeface="Calibri"/>
              <a:ea typeface="Calibri"/>
              <a:cs typeface="Calibri"/>
              <a:sym typeface="Calibri"/>
            </a:endParaRPr>
          </a:p>
          <a:p>
            <a:pPr indent="-317500" lvl="0" marL="457200"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Seven Bridges CGC</a:t>
            </a:r>
            <a:endParaRPr sz="1400">
              <a:solidFill>
                <a:srgbClr val="000000"/>
              </a:solidFill>
              <a:latin typeface="Calibri"/>
              <a:ea typeface="Calibri"/>
              <a:cs typeface="Calibri"/>
              <a:sym typeface="Calibri"/>
            </a:endParaRPr>
          </a:p>
          <a:p>
            <a:pPr indent="-317500" lvl="1" marL="914400" rtl="0">
              <a:lnSpc>
                <a:spcPct val="100000"/>
              </a:lnSpc>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$300 in credits </a:t>
            </a:r>
            <a:r>
              <a:rPr lang="en">
                <a:solidFill>
                  <a:schemeClr val="dk1"/>
                </a:solidFill>
                <a:latin typeface="Calibri"/>
                <a:ea typeface="Calibri"/>
                <a:cs typeface="Calibri"/>
                <a:sym typeface="Calibri"/>
              </a:rPr>
              <a:t>provided upon registration for</a:t>
            </a:r>
            <a:r>
              <a:rPr lang="en">
                <a:solidFill>
                  <a:srgbClr val="000000"/>
                </a:solidFill>
                <a:latin typeface="Calibri"/>
                <a:ea typeface="Calibri"/>
                <a:cs typeface="Calibri"/>
                <a:sym typeface="Calibri"/>
              </a:rPr>
              <a:t> Amazon Web Services (AWS) storage and compute costs accrued on the Seven Bridges CGC</a:t>
            </a:r>
            <a:endParaRPr>
              <a:solidFill>
                <a:srgbClr val="000000"/>
              </a:solidFill>
              <a:latin typeface="Calibri"/>
              <a:ea typeface="Calibri"/>
              <a:cs typeface="Calibri"/>
              <a:sym typeface="Calibri"/>
            </a:endParaRPr>
          </a:p>
          <a:p>
            <a:pPr indent="-317500" lvl="0" marL="457200"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ISB-CGC</a:t>
            </a:r>
            <a:endParaRPr sz="1400">
              <a:solidFill>
                <a:srgbClr val="000000"/>
              </a:solidFill>
              <a:latin typeface="Calibri"/>
              <a:ea typeface="Calibri"/>
              <a:cs typeface="Calibri"/>
              <a:sym typeface="Calibri"/>
            </a:endParaRPr>
          </a:p>
          <a:p>
            <a:pPr indent="-317500" lvl="1" marL="914400" rtl="0">
              <a:spcBef>
                <a:spcPts val="0"/>
              </a:spcBef>
              <a:spcAft>
                <a:spcPts val="0"/>
              </a:spcAft>
              <a:buClr>
                <a:srgbClr val="000000"/>
              </a:buClr>
              <a:buSzPts val="1400"/>
              <a:buFont typeface="Calibri"/>
              <a:buChar char="○"/>
            </a:pPr>
            <a:r>
              <a:rPr lang="en">
                <a:solidFill>
                  <a:srgbClr val="000000"/>
                </a:solidFill>
                <a:highlight>
                  <a:srgbClr val="FFFFFF"/>
                </a:highlight>
                <a:latin typeface="Calibri"/>
                <a:ea typeface="Calibri"/>
                <a:cs typeface="Calibri"/>
                <a:sym typeface="Calibri"/>
              </a:rPr>
              <a:t>$300 free credit from Google Cloud Platform can be used towards ISB-CGC</a:t>
            </a:r>
            <a:endParaRPr>
              <a:solidFill>
                <a:srgbClr val="000000"/>
              </a:solidFill>
              <a:highlight>
                <a:srgbClr val="FFFFFF"/>
              </a:highlight>
              <a:latin typeface="Calibri"/>
              <a:ea typeface="Calibri"/>
              <a:cs typeface="Calibri"/>
              <a:sym typeface="Calibri"/>
            </a:endParaRPr>
          </a:p>
          <a:p>
            <a:pPr indent="0" lvl="0" marL="914400" rtl="0">
              <a:spcBef>
                <a:spcPts val="0"/>
              </a:spcBef>
              <a:spcAft>
                <a:spcPts val="0"/>
              </a:spcAft>
              <a:buNone/>
            </a:pPr>
            <a:r>
              <a:t/>
            </a:r>
            <a:endParaRPr>
              <a:solidFill>
                <a:srgbClr val="000000"/>
              </a:solidFill>
              <a:highlight>
                <a:srgbClr val="FFFFFF"/>
              </a:highlight>
              <a:latin typeface="Calibri"/>
              <a:ea typeface="Calibri"/>
              <a:cs typeface="Calibri"/>
              <a:sym typeface="Calibri"/>
            </a:endParaRPr>
          </a:p>
          <a:p>
            <a:pPr indent="-317500" lvl="0" marL="457200" rtl="0">
              <a:lnSpc>
                <a:spcPct val="100000"/>
              </a:lnSpc>
              <a:spcBef>
                <a:spcPts val="400"/>
              </a:spcBef>
              <a:spcAft>
                <a:spcPts val="0"/>
              </a:spcAft>
              <a:buClr>
                <a:srgbClr val="000000"/>
              </a:buClr>
              <a:buSzPts val="1400"/>
              <a:buFont typeface="Roboto"/>
              <a:buChar char="●"/>
            </a:pPr>
            <a:r>
              <a:rPr lang="en" sz="1400">
                <a:solidFill>
                  <a:srgbClr val="000000"/>
                </a:solidFill>
                <a:latin typeface="Calibri"/>
                <a:ea typeface="Calibri"/>
                <a:cs typeface="Calibri"/>
                <a:sym typeface="Calibri"/>
              </a:rPr>
              <a:t>Additional credit available</a:t>
            </a:r>
            <a:r>
              <a:rPr lang="en" sz="1400">
                <a:solidFill>
                  <a:srgbClr val="000000"/>
                </a:solidFill>
                <a:latin typeface="Calibri"/>
                <a:ea typeface="Calibri"/>
                <a:cs typeface="Calibri"/>
                <a:sym typeface="Calibri"/>
              </a:rPr>
              <a:t> for approved projects - Please contact the Cloud Resources directly</a:t>
            </a:r>
            <a:r>
              <a:rPr lang="en" sz="1400">
                <a:solidFill>
                  <a:srgbClr val="000000"/>
                </a:solidFill>
                <a:highlight>
                  <a:srgbClr val="FFFFFF"/>
                </a:highlight>
                <a:latin typeface="Calibri"/>
                <a:ea typeface="Calibri"/>
                <a:cs typeface="Calibri"/>
                <a:sym typeface="Calibri"/>
              </a:rPr>
              <a:t> for more information.</a:t>
            </a:r>
            <a:endParaRPr sz="1400">
              <a:solidFill>
                <a:srgbClr val="000000"/>
              </a:solidFill>
              <a:highlight>
                <a:srgbClr val="FFFFFF"/>
              </a:highlight>
              <a:latin typeface="Calibri"/>
              <a:ea typeface="Calibri"/>
              <a:cs typeface="Calibri"/>
              <a:sym typeface="Calibri"/>
            </a:endParaRPr>
          </a:p>
          <a:p>
            <a:pPr indent="0" lvl="0" marL="0" rtl="0">
              <a:spcBef>
                <a:spcPts val="0"/>
              </a:spcBef>
              <a:spcAft>
                <a:spcPts val="0"/>
              </a:spcAft>
              <a:buNone/>
            </a:pPr>
            <a:r>
              <a:t/>
            </a:r>
            <a:endParaRPr sz="1400">
              <a:solidFill>
                <a:srgbClr val="000000"/>
              </a:solidFill>
              <a:latin typeface="Calibri"/>
              <a:ea typeface="Calibri"/>
              <a:cs typeface="Calibri"/>
              <a:sym typeface="Calibri"/>
            </a:endParaRPr>
          </a:p>
          <a:p>
            <a:pPr indent="0" lvl="0" marL="0" rtl="0">
              <a:spcBef>
                <a:spcPts val="0"/>
              </a:spcBef>
              <a:spcAft>
                <a:spcPts val="0"/>
              </a:spcAft>
              <a:buNone/>
            </a:pPr>
            <a:r>
              <a:t/>
            </a:r>
            <a:endParaRPr sz="1400">
              <a:solidFill>
                <a:srgbClr val="000000"/>
              </a:solidFill>
              <a:latin typeface="Calibri"/>
              <a:ea typeface="Calibri"/>
              <a:cs typeface="Calibri"/>
              <a:sym typeface="Calibri"/>
            </a:endParaRPr>
          </a:p>
          <a:p>
            <a:pPr indent="0" lvl="0" marL="0" rtl="0">
              <a:spcBef>
                <a:spcPts val="0"/>
              </a:spcBef>
              <a:spcAft>
                <a:spcPts val="0"/>
              </a:spcAft>
              <a:buNone/>
            </a:pPr>
            <a:r>
              <a:t/>
            </a:r>
            <a:endParaRPr sz="1400">
              <a:solidFill>
                <a:srgbClr val="000000"/>
              </a:solidFill>
              <a:latin typeface="Calibri"/>
              <a:ea typeface="Calibri"/>
              <a:cs typeface="Calibri"/>
              <a:sym typeface="Calibri"/>
            </a:endParaRPr>
          </a:p>
          <a:p>
            <a:pPr indent="0" lvl="0" marL="0" rtl="0">
              <a:spcBef>
                <a:spcPts val="0"/>
              </a:spcBef>
              <a:spcAft>
                <a:spcPts val="0"/>
              </a:spcAft>
              <a:buNone/>
            </a:pPr>
            <a:r>
              <a:t/>
            </a:r>
            <a:endParaRPr sz="1400">
              <a:solidFill>
                <a:srgbClr val="000000"/>
              </a:solidFill>
              <a:latin typeface="Calibri"/>
              <a:ea typeface="Calibri"/>
              <a:cs typeface="Calibri"/>
              <a:sym typeface="Calibri"/>
            </a:endParaRPr>
          </a:p>
          <a:p>
            <a:pPr indent="0" lvl="0" marL="0" rtl="0">
              <a:spcBef>
                <a:spcPts val="0"/>
              </a:spcBef>
              <a:spcAft>
                <a:spcPts val="0"/>
              </a:spcAft>
              <a:buNone/>
            </a:pPr>
            <a:r>
              <a:t/>
            </a:r>
            <a:endParaRPr sz="1400">
              <a:solidFill>
                <a:srgbClr val="000000"/>
              </a:solidFill>
              <a:latin typeface="Calibri"/>
              <a:ea typeface="Calibri"/>
              <a:cs typeface="Calibri"/>
              <a:sym typeface="Calibri"/>
            </a:endParaRPr>
          </a:p>
        </p:txBody>
      </p:sp>
      <p:sp>
        <p:nvSpPr>
          <p:cNvPr id="722" name="Google Shape;722;p124"/>
          <p:cNvSpPr txBox="1"/>
          <p:nvPr/>
        </p:nvSpPr>
        <p:spPr>
          <a:xfrm>
            <a:off x="311700" y="4632750"/>
            <a:ext cx="9144000" cy="444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25"/>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a:t>Account Setup</a:t>
            </a:r>
            <a:endParaRPr/>
          </a:p>
        </p:txBody>
      </p:sp>
      <p:sp>
        <p:nvSpPr>
          <p:cNvPr id="728" name="Google Shape;728;p125"/>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0" lvl="0" marL="0" rtl="0">
              <a:lnSpc>
                <a:spcPct val="100000"/>
              </a:lnSpc>
              <a:spcBef>
                <a:spcPts val="0"/>
              </a:spcBef>
              <a:spcAft>
                <a:spcPts val="0"/>
              </a:spcAft>
              <a:buClr>
                <a:srgbClr val="0097A7"/>
              </a:buClr>
              <a:buSzPts val="1500"/>
              <a:buFont typeface="Calibri"/>
              <a:buNone/>
            </a:pPr>
            <a:r>
              <a:rPr lang="en" sz="1500" u="sng">
                <a:solidFill>
                  <a:srgbClr val="0097A7"/>
                </a:solidFill>
                <a:hlinkClick r:id="rId3"/>
              </a:rPr>
              <a:t>https://goo.gl/f21Lqq</a:t>
            </a:r>
            <a:endParaRPr sz="1100">
              <a:solidFill>
                <a:srgbClr val="000000"/>
              </a:solidFill>
              <a:latin typeface="Arial"/>
              <a:ea typeface="Arial"/>
              <a:cs typeface="Arial"/>
              <a:sym typeface="Arial"/>
            </a:endParaRPr>
          </a:p>
          <a:p>
            <a:pPr indent="0" lvl="0" marL="0" rtl="0">
              <a:spcBef>
                <a:spcPts val="0"/>
              </a:spcBef>
              <a:spcAft>
                <a:spcPts val="0"/>
              </a:spcAft>
              <a:buNone/>
            </a:pPr>
            <a:r>
              <a:t/>
            </a:r>
            <a:endParaRPr/>
          </a:p>
          <a:p>
            <a:pPr indent="0" lvl="0" marL="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NCI Cloud Resources</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4"/>
              </a:rPr>
              <a:t>https://cbiit.cancer.gov/ncip/cloudresources</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Access the Cloud Resources (PDF file)</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5"/>
              </a:rPr>
              <a:t>https://cbiit.cancer.gov/sites/nci-cbiit/files/Access-the-CGC-Resources-v4.pdf</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Broad Institute - FireCloud</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6"/>
              </a:rPr>
              <a:t>http://firecloud.org</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Seven Bridges Genomics - Cancer Genomics Cloud</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7"/>
              </a:rPr>
              <a:t>http://www.cancergenomicscloud.org</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Institute of Systems Biology - Cancer Genomics Cloud</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8"/>
              </a:rPr>
              <a:t>http://</a:t>
            </a:r>
            <a:r>
              <a:rPr lang="en" sz="1100">
                <a:latin typeface="Arial"/>
                <a:ea typeface="Arial"/>
                <a:cs typeface="Arial"/>
                <a:sym typeface="Arial"/>
              </a:rPr>
              <a:t>i</a:t>
            </a:r>
            <a:r>
              <a:rPr lang="en" sz="1100" u="sng">
                <a:solidFill>
                  <a:srgbClr val="1155CC"/>
                </a:solidFill>
                <a:latin typeface="Arial"/>
                <a:ea typeface="Arial"/>
                <a:cs typeface="Arial"/>
                <a:sym typeface="Arial"/>
              </a:rPr>
              <a:t>sb-cgc.org</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26"/>
          <p:cNvSpPr txBox="1"/>
          <p:nvPr/>
        </p:nvSpPr>
        <p:spPr>
          <a:xfrm>
            <a:off x="952350" y="2192100"/>
            <a:ext cx="7239300" cy="7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Break</a:t>
            </a:r>
            <a:endParaRPr sz="3600"/>
          </a:p>
          <a:p>
            <a:pPr indent="0" lvl="0" marL="0" rtl="0" algn="ctr">
              <a:spcBef>
                <a:spcPts val="0"/>
              </a:spcBef>
              <a:spcAft>
                <a:spcPts val="0"/>
              </a:spcAft>
              <a:buNone/>
            </a:pPr>
            <a:r>
              <a:rPr lang="en" sz="2400">
                <a:solidFill>
                  <a:srgbClr val="999999"/>
                </a:solidFill>
              </a:rPr>
              <a:t>Reconvene at 2PM</a:t>
            </a:r>
            <a:endParaRPr sz="2400">
              <a:solidFill>
                <a:srgbClr val="999999"/>
              </a:solidFill>
            </a:endParaRPr>
          </a:p>
        </p:txBody>
      </p:sp>
      <p:sp>
        <p:nvSpPr>
          <p:cNvPr id="734" name="Google Shape;734;p126"/>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3"/>
              </a:rPr>
              <a:t>https://goo.gl/f21Lqq</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27"/>
          <p:cNvSpPr txBox="1"/>
          <p:nvPr/>
        </p:nvSpPr>
        <p:spPr>
          <a:xfrm>
            <a:off x="952350" y="1259200"/>
            <a:ext cx="7239300" cy="7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Broad Institute’s FireCloud</a:t>
            </a:r>
            <a:endParaRPr sz="3600"/>
          </a:p>
          <a:p>
            <a:pPr indent="0" lvl="0" marL="0" rtl="0" algn="ctr">
              <a:spcBef>
                <a:spcPts val="0"/>
              </a:spcBef>
              <a:spcAft>
                <a:spcPts val="0"/>
              </a:spcAft>
              <a:buNone/>
            </a:pPr>
            <a:r>
              <a:rPr lang="en" sz="1800" u="sng">
                <a:solidFill>
                  <a:schemeClr val="hlink"/>
                </a:solidFill>
                <a:hlinkClick r:id="rId3"/>
              </a:rPr>
              <a:t>https://portal.firecloud.org</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Clr>
                <a:schemeClr val="dk1"/>
              </a:buClr>
              <a:buSzPts val="1100"/>
              <a:buFont typeface="Arial"/>
              <a:buNone/>
            </a:pPr>
            <a:r>
              <a:rPr lang="en" sz="1800"/>
              <a:t>Presented by Steve Tsang</a:t>
            </a:r>
            <a:endParaRPr sz="1800"/>
          </a:p>
          <a:p>
            <a:pPr indent="0" lvl="0" marL="0" rtl="0" algn="ctr">
              <a:spcBef>
                <a:spcPts val="0"/>
              </a:spcBef>
              <a:spcAft>
                <a:spcPts val="0"/>
              </a:spcAft>
              <a:buNone/>
            </a:pPr>
            <a:r>
              <a:t/>
            </a:r>
            <a:endParaRPr sz="3600"/>
          </a:p>
        </p:txBody>
      </p:sp>
      <p:sp>
        <p:nvSpPr>
          <p:cNvPr id="740" name="Google Shape;740;p127"/>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46" name="Google Shape;746;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47" name="Google Shape;747;p128"/>
          <p:cNvPicPr preferRelativeResize="0"/>
          <p:nvPr/>
        </p:nvPicPr>
        <p:blipFill>
          <a:blip r:embed="rId3">
            <a:alphaModFix/>
          </a:blip>
          <a:stretch>
            <a:fillRect/>
          </a:stretch>
        </p:blipFill>
        <p:spPr>
          <a:xfrm>
            <a:off x="0" y="-4"/>
            <a:ext cx="9144001" cy="4778758"/>
          </a:xfrm>
          <a:prstGeom prst="rect">
            <a:avLst/>
          </a:prstGeom>
          <a:noFill/>
          <a:ln>
            <a:noFill/>
          </a:ln>
        </p:spPr>
      </p:pic>
      <p:sp>
        <p:nvSpPr>
          <p:cNvPr id="748" name="Google Shape;748;p128"/>
          <p:cNvSpPr txBox="1"/>
          <p:nvPr/>
        </p:nvSpPr>
        <p:spPr>
          <a:xfrm>
            <a:off x="311700" y="4703625"/>
            <a:ext cx="3000000" cy="43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100" u="sng">
                <a:solidFill>
                  <a:srgbClr val="1155CC"/>
                </a:solidFill>
                <a:hlinkClick r:id="rId4"/>
              </a:rPr>
              <a:t>http://firecloud.org</a:t>
            </a:r>
            <a:endParaRPr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4" name="Google Shape;754;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55" name="Google Shape;755;p129"/>
          <p:cNvPicPr preferRelativeResize="0"/>
          <p:nvPr/>
        </p:nvPicPr>
        <p:blipFill>
          <a:blip r:embed="rId3">
            <a:alphaModFix/>
          </a:blip>
          <a:stretch>
            <a:fillRect/>
          </a:stretch>
        </p:blipFill>
        <p:spPr>
          <a:xfrm>
            <a:off x="-27300" y="0"/>
            <a:ext cx="9171302"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61" name="Google Shape;761;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62" name="Google Shape;762;p130"/>
          <p:cNvPicPr preferRelativeResize="0"/>
          <p:nvPr/>
        </p:nvPicPr>
        <p:blipFill>
          <a:blip r:embed="rId3">
            <a:alphaModFix/>
          </a:blip>
          <a:stretch>
            <a:fillRect/>
          </a:stretch>
        </p:blipFill>
        <p:spPr>
          <a:xfrm>
            <a:off x="16038" y="0"/>
            <a:ext cx="9111923"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68" name="Google Shape;768;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69" name="Google Shape;769;p131"/>
          <p:cNvPicPr preferRelativeResize="0"/>
          <p:nvPr/>
        </p:nvPicPr>
        <p:blipFill>
          <a:blip r:embed="rId3">
            <a:alphaModFix/>
          </a:blip>
          <a:stretch>
            <a:fillRect/>
          </a:stretch>
        </p:blipFill>
        <p:spPr>
          <a:xfrm>
            <a:off x="0" y="3051"/>
            <a:ext cx="9143999" cy="51373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5" name="Google Shape;775;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76" name="Google Shape;776;p132"/>
          <p:cNvPicPr preferRelativeResize="0"/>
          <p:nvPr/>
        </p:nvPicPr>
        <p:blipFill>
          <a:blip r:embed="rId3">
            <a:alphaModFix/>
          </a:blip>
          <a:stretch>
            <a:fillRect/>
          </a:stretch>
        </p:blipFill>
        <p:spPr>
          <a:xfrm>
            <a:off x="36958" y="0"/>
            <a:ext cx="9070082" cy="5143499"/>
          </a:xfrm>
          <a:prstGeom prst="rect">
            <a:avLst/>
          </a:prstGeom>
          <a:noFill/>
          <a:ln>
            <a:noFill/>
          </a:ln>
        </p:spPr>
      </p:pic>
      <p:pic>
        <p:nvPicPr>
          <p:cNvPr id="777" name="Google Shape;777;p132"/>
          <p:cNvPicPr preferRelativeResize="0"/>
          <p:nvPr/>
        </p:nvPicPr>
        <p:blipFill>
          <a:blip r:embed="rId4">
            <a:alphaModFix/>
          </a:blip>
          <a:stretch>
            <a:fillRect/>
          </a:stretch>
        </p:blipFill>
        <p:spPr>
          <a:xfrm>
            <a:off x="3278225" y="1477675"/>
            <a:ext cx="5554076" cy="3527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83" name="Google Shape;783;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84" name="Google Shape;784;p133"/>
          <p:cNvPicPr preferRelativeResize="0"/>
          <p:nvPr/>
        </p:nvPicPr>
        <p:blipFill>
          <a:blip r:embed="rId3">
            <a:alphaModFix/>
          </a:blip>
          <a:stretch>
            <a:fillRect/>
          </a:stretch>
        </p:blipFill>
        <p:spPr>
          <a:xfrm>
            <a:off x="1132" y="0"/>
            <a:ext cx="9141733"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107"/>
          <p:cNvSpPr txBox="1"/>
          <p:nvPr>
            <p:ph type="title"/>
          </p:nvPr>
        </p:nvSpPr>
        <p:spPr>
          <a:xfrm>
            <a:off x="109200" y="3944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Audience</a:t>
            </a:r>
            <a:endParaRPr/>
          </a:p>
        </p:txBody>
      </p:sp>
      <p:pic>
        <p:nvPicPr>
          <p:cNvPr id="607" name="Google Shape;607;p107"/>
          <p:cNvPicPr preferRelativeResize="0"/>
          <p:nvPr/>
        </p:nvPicPr>
        <p:blipFill>
          <a:blip r:embed="rId3">
            <a:alphaModFix/>
          </a:blip>
          <a:stretch>
            <a:fillRect/>
          </a:stretch>
        </p:blipFill>
        <p:spPr>
          <a:xfrm>
            <a:off x="0" y="1128888"/>
            <a:ext cx="9144001" cy="3881871"/>
          </a:xfrm>
          <a:prstGeom prst="rect">
            <a:avLst/>
          </a:prstGeom>
          <a:noFill/>
          <a:ln>
            <a:noFill/>
          </a:ln>
        </p:spPr>
      </p:pic>
      <p:pic>
        <p:nvPicPr>
          <p:cNvPr id="608" name="Google Shape;608;p107"/>
          <p:cNvPicPr preferRelativeResize="0"/>
          <p:nvPr/>
        </p:nvPicPr>
        <p:blipFill>
          <a:blip r:embed="rId4">
            <a:alphaModFix/>
          </a:blip>
          <a:stretch>
            <a:fillRect/>
          </a:stretch>
        </p:blipFill>
        <p:spPr>
          <a:xfrm>
            <a:off x="1605125" y="1161775"/>
            <a:ext cx="6171576" cy="381610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90" name="Google Shape;790;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91" name="Google Shape;791;p134"/>
          <p:cNvPicPr preferRelativeResize="0"/>
          <p:nvPr/>
        </p:nvPicPr>
        <p:blipFill>
          <a:blip r:embed="rId3">
            <a:alphaModFix/>
          </a:blip>
          <a:stretch>
            <a:fillRect/>
          </a:stretch>
        </p:blipFill>
        <p:spPr>
          <a:xfrm>
            <a:off x="7246" y="0"/>
            <a:ext cx="9129506"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97" name="Google Shape;797;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798" name="Google Shape;798;p135"/>
          <p:cNvPicPr preferRelativeResize="0"/>
          <p:nvPr/>
        </p:nvPicPr>
        <p:blipFill>
          <a:blip r:embed="rId3">
            <a:alphaModFix/>
          </a:blip>
          <a:stretch>
            <a:fillRect/>
          </a:stretch>
        </p:blipFill>
        <p:spPr>
          <a:xfrm>
            <a:off x="0" y="-4"/>
            <a:ext cx="9144001" cy="4778758"/>
          </a:xfrm>
          <a:prstGeom prst="rect">
            <a:avLst/>
          </a:prstGeom>
          <a:noFill/>
          <a:ln>
            <a:noFill/>
          </a:ln>
        </p:spPr>
      </p:pic>
      <p:sp>
        <p:nvSpPr>
          <p:cNvPr id="799" name="Google Shape;799;p135"/>
          <p:cNvSpPr txBox="1"/>
          <p:nvPr/>
        </p:nvSpPr>
        <p:spPr>
          <a:xfrm>
            <a:off x="311700" y="4703625"/>
            <a:ext cx="3000000" cy="43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100" u="sng">
                <a:solidFill>
                  <a:srgbClr val="1155CC"/>
                </a:solidFill>
                <a:hlinkClick r:id="rId4"/>
              </a:rPr>
              <a:t>http://firecloud.org</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5" name="Google Shape;805;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06" name="Google Shape;806;p136"/>
          <p:cNvPicPr preferRelativeResize="0"/>
          <p:nvPr/>
        </p:nvPicPr>
        <p:blipFill>
          <a:blip r:embed="rId3">
            <a:alphaModFix/>
          </a:blip>
          <a:stretch>
            <a:fillRect/>
          </a:stretch>
        </p:blipFill>
        <p:spPr>
          <a:xfrm>
            <a:off x="9480" y="0"/>
            <a:ext cx="9125038" cy="51434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12" name="Google Shape;812;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13" name="Google Shape;813;p137"/>
          <p:cNvPicPr preferRelativeResize="0"/>
          <p:nvPr/>
        </p:nvPicPr>
        <p:blipFill>
          <a:blip r:embed="rId3">
            <a:alphaModFix/>
          </a:blip>
          <a:stretch>
            <a:fillRect/>
          </a:stretch>
        </p:blipFill>
        <p:spPr>
          <a:xfrm>
            <a:off x="6787" y="0"/>
            <a:ext cx="9130427"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38"/>
          <p:cNvSpPr txBox="1"/>
          <p:nvPr>
            <p:ph type="title"/>
          </p:nvPr>
        </p:nvSpPr>
        <p:spPr>
          <a:xfrm>
            <a:off x="366650" y="2911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Additional Resources</a:t>
            </a:r>
            <a:endParaRPr/>
          </a:p>
        </p:txBody>
      </p:sp>
      <p:sp>
        <p:nvSpPr>
          <p:cNvPr id="819" name="Google Shape;819;p138"/>
          <p:cNvSpPr txBox="1"/>
          <p:nvPr>
            <p:ph idx="1" type="body"/>
          </p:nvPr>
        </p:nvSpPr>
        <p:spPr>
          <a:xfrm>
            <a:off x="366650" y="863875"/>
            <a:ext cx="7964100" cy="627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3"/>
              </a:rPr>
              <a:t>https://software.broadinstitute.org/firecloud/documentation/</a:t>
            </a:r>
            <a:endParaRPr/>
          </a:p>
          <a:p>
            <a:pPr indent="0" lvl="0" marL="0">
              <a:spcBef>
                <a:spcPts val="1600"/>
              </a:spcBef>
              <a:spcAft>
                <a:spcPts val="1600"/>
              </a:spcAft>
              <a:buNone/>
            </a:pPr>
            <a:r>
              <a:t/>
            </a:r>
            <a:endParaRPr/>
          </a:p>
        </p:txBody>
      </p:sp>
      <p:pic>
        <p:nvPicPr>
          <p:cNvPr id="820" name="Google Shape;820;p138"/>
          <p:cNvPicPr preferRelativeResize="0"/>
          <p:nvPr/>
        </p:nvPicPr>
        <p:blipFill>
          <a:blip r:embed="rId4">
            <a:alphaModFix/>
          </a:blip>
          <a:stretch>
            <a:fillRect/>
          </a:stretch>
        </p:blipFill>
        <p:spPr>
          <a:xfrm>
            <a:off x="366650" y="1285875"/>
            <a:ext cx="8024950" cy="38576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39"/>
          <p:cNvSpPr txBox="1"/>
          <p:nvPr/>
        </p:nvSpPr>
        <p:spPr>
          <a:xfrm>
            <a:off x="952350" y="1259200"/>
            <a:ext cx="7239300" cy="7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Broad Institute’s FireCloud</a:t>
            </a:r>
            <a:endParaRPr sz="3600"/>
          </a:p>
          <a:p>
            <a:pPr indent="0" lvl="0" marL="0" rtl="0" algn="ctr">
              <a:spcBef>
                <a:spcPts val="0"/>
              </a:spcBef>
              <a:spcAft>
                <a:spcPts val="0"/>
              </a:spcAft>
              <a:buNone/>
            </a:pPr>
            <a:r>
              <a:rPr lang="en" sz="1800" u="sng">
                <a:solidFill>
                  <a:schemeClr val="hlink"/>
                </a:solidFill>
                <a:hlinkClick r:id="rId3"/>
              </a:rPr>
              <a:t>https://portal.firecloud.org</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Clr>
                <a:schemeClr val="dk1"/>
              </a:buClr>
              <a:buSzPts val="1100"/>
              <a:buFont typeface="Arial"/>
              <a:buNone/>
            </a:pPr>
            <a:r>
              <a:rPr lang="en" sz="1800"/>
              <a:t>DEMO/Hands-on</a:t>
            </a:r>
            <a:endParaRPr sz="1800"/>
          </a:p>
          <a:p>
            <a:pPr indent="0" lvl="0" marL="0" rtl="0" algn="ctr">
              <a:spcBef>
                <a:spcPts val="0"/>
              </a:spcBef>
              <a:spcAft>
                <a:spcPts val="0"/>
              </a:spcAft>
              <a:buNone/>
            </a:pPr>
            <a:r>
              <a:t/>
            </a:r>
            <a:endParaRPr sz="3600"/>
          </a:p>
        </p:txBody>
      </p:sp>
      <p:sp>
        <p:nvSpPr>
          <p:cNvPr id="826" name="Google Shape;826;p139"/>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40"/>
          <p:cNvSpPr txBox="1"/>
          <p:nvPr/>
        </p:nvSpPr>
        <p:spPr>
          <a:xfrm>
            <a:off x="952350" y="2192100"/>
            <a:ext cx="7239300" cy="7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Break</a:t>
            </a:r>
            <a:endParaRPr sz="3600"/>
          </a:p>
          <a:p>
            <a:pPr indent="0" lvl="0" marL="0" rtl="0" algn="ctr">
              <a:spcBef>
                <a:spcPts val="0"/>
              </a:spcBef>
              <a:spcAft>
                <a:spcPts val="0"/>
              </a:spcAft>
              <a:buNone/>
            </a:pPr>
            <a:r>
              <a:rPr lang="en" sz="2400">
                <a:solidFill>
                  <a:srgbClr val="999999"/>
                </a:solidFill>
              </a:rPr>
              <a:t>Reconvene</a:t>
            </a:r>
            <a:r>
              <a:rPr lang="en" sz="2400">
                <a:solidFill>
                  <a:srgbClr val="999999"/>
                </a:solidFill>
              </a:rPr>
              <a:t> at 3PM</a:t>
            </a:r>
            <a:endParaRPr sz="2400">
              <a:solidFill>
                <a:srgbClr val="999999"/>
              </a:solidFill>
            </a:endParaRPr>
          </a:p>
        </p:txBody>
      </p:sp>
      <p:sp>
        <p:nvSpPr>
          <p:cNvPr id="832" name="Google Shape;832;p140"/>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3"/>
              </a:rPr>
              <a:t>https://goo.gl/f21Lqq</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41"/>
          <p:cNvSpPr txBox="1"/>
          <p:nvPr/>
        </p:nvSpPr>
        <p:spPr>
          <a:xfrm>
            <a:off x="952350" y="986525"/>
            <a:ext cx="7239300" cy="1290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600"/>
              <a:t>Seven Bridges</a:t>
            </a:r>
            <a:endParaRPr sz="3600"/>
          </a:p>
          <a:p>
            <a:pPr indent="0" lvl="0" marL="0" rtl="0" algn="ctr">
              <a:spcBef>
                <a:spcPts val="0"/>
              </a:spcBef>
              <a:spcAft>
                <a:spcPts val="0"/>
              </a:spcAft>
              <a:buNone/>
            </a:pPr>
            <a:r>
              <a:rPr lang="en" sz="3600"/>
              <a:t>Cancer Genomics </a:t>
            </a:r>
            <a:r>
              <a:rPr lang="en" sz="3600"/>
              <a:t>Cloud</a:t>
            </a:r>
            <a:endParaRPr sz="3600"/>
          </a:p>
          <a:p>
            <a:pPr indent="0" lvl="0" marL="0" rtl="0" algn="ctr">
              <a:spcBef>
                <a:spcPts val="0"/>
              </a:spcBef>
              <a:spcAft>
                <a:spcPts val="0"/>
              </a:spcAft>
              <a:buNone/>
            </a:pPr>
            <a:r>
              <a:rPr lang="en" sz="1800" u="sng">
                <a:solidFill>
                  <a:schemeClr val="hlink"/>
                </a:solidFill>
                <a:hlinkClick r:id="rId3"/>
              </a:rPr>
              <a:t>www.cancergenomicscloud.org</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Clr>
                <a:srgbClr val="003F72"/>
              </a:buClr>
              <a:buSzPts val="1400"/>
              <a:buFont typeface="Arial"/>
              <a:buNone/>
            </a:pPr>
            <a:r>
              <a:t/>
            </a:r>
            <a:endParaRPr sz="1800">
              <a:solidFill>
                <a:schemeClr val="dk1"/>
              </a:solidFill>
            </a:endParaRPr>
          </a:p>
          <a:p>
            <a:pPr indent="0" lvl="0" marL="0" rtl="0" algn="ctr">
              <a:spcBef>
                <a:spcPts val="0"/>
              </a:spcBef>
              <a:spcAft>
                <a:spcPts val="0"/>
              </a:spcAft>
              <a:buNone/>
            </a:pPr>
            <a:r>
              <a:t/>
            </a:r>
            <a:endParaRPr sz="3600"/>
          </a:p>
          <a:p>
            <a:pPr indent="0" lvl="0" marL="0" rtl="0" algn="ctr">
              <a:spcBef>
                <a:spcPts val="0"/>
              </a:spcBef>
              <a:spcAft>
                <a:spcPts val="0"/>
              </a:spcAft>
              <a:buClr>
                <a:srgbClr val="003F72"/>
              </a:buClr>
              <a:buSzPts val="1400"/>
              <a:buFont typeface="Arial"/>
              <a:buNone/>
            </a:pPr>
            <a:r>
              <a:rPr lang="en" sz="1800">
                <a:solidFill>
                  <a:schemeClr val="dk1"/>
                </a:solidFill>
              </a:rPr>
              <a:t>Presenter: Durga Addepalli</a:t>
            </a:r>
            <a:endParaRPr sz="3600"/>
          </a:p>
        </p:txBody>
      </p:sp>
      <p:sp>
        <p:nvSpPr>
          <p:cNvPr id="838" name="Google Shape;838;p141"/>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42"/>
          <p:cNvSpPr txBox="1"/>
          <p:nvPr>
            <p:ph idx="4294967295" type="title"/>
          </p:nvPr>
        </p:nvSpPr>
        <p:spPr>
          <a:xfrm>
            <a:off x="1541429" y="2503256"/>
            <a:ext cx="6061200" cy="1249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sz="2700"/>
              <a:t>SAMPLE TITLE</a:t>
            </a:r>
            <a:endParaRPr sz="2700"/>
          </a:p>
          <a:p>
            <a:pPr indent="0" lvl="0" marL="0" rtl="0">
              <a:spcBef>
                <a:spcPts val="0"/>
              </a:spcBef>
              <a:spcAft>
                <a:spcPts val="0"/>
              </a:spcAft>
              <a:buNone/>
            </a:pPr>
            <a:r>
              <a:rPr lang="en" sz="2700"/>
              <a:t>HERE</a:t>
            </a:r>
            <a:endParaRPr sz="2700"/>
          </a:p>
        </p:txBody>
      </p:sp>
      <p:sp>
        <p:nvSpPr>
          <p:cNvPr id="844" name="Google Shape;844;p142"/>
          <p:cNvSpPr txBox="1"/>
          <p:nvPr>
            <p:ph type="title"/>
          </p:nvPr>
        </p:nvSpPr>
        <p:spPr>
          <a:xfrm>
            <a:off x="589050" y="2148600"/>
            <a:ext cx="7965900" cy="846300"/>
          </a:xfrm>
          <a:prstGeom prst="rect">
            <a:avLst/>
          </a:prstGeom>
        </p:spPr>
        <p:txBody>
          <a:bodyPr anchorCtr="0" anchor="t" bIns="80900" lIns="80900" spcFirstLastPara="1" rIns="80900" wrap="square" tIns="80900">
            <a:noAutofit/>
          </a:bodyPr>
          <a:lstStyle/>
          <a:p>
            <a:pPr indent="0" lvl="0" marL="0" rtl="0">
              <a:spcBef>
                <a:spcPts val="0"/>
              </a:spcBef>
              <a:spcAft>
                <a:spcPts val="0"/>
              </a:spcAft>
              <a:buNone/>
            </a:pPr>
            <a:r>
              <a:rPr lang="en">
                <a:solidFill>
                  <a:schemeClr val="accent6"/>
                </a:solidFill>
                <a:latin typeface="Arial"/>
                <a:ea typeface="Arial"/>
                <a:cs typeface="Arial"/>
                <a:sym typeface="Arial"/>
              </a:rPr>
              <a:t>Introduction to the</a:t>
            </a:r>
            <a:endParaRPr>
              <a:solidFill>
                <a:schemeClr val="accent6"/>
              </a:solidFill>
              <a:latin typeface="Arial"/>
              <a:ea typeface="Arial"/>
              <a:cs typeface="Arial"/>
              <a:sym typeface="Arial"/>
            </a:endParaRPr>
          </a:p>
          <a:p>
            <a:pPr indent="0" lvl="0" marL="0" rtl="0">
              <a:spcBef>
                <a:spcPts val="0"/>
              </a:spcBef>
              <a:spcAft>
                <a:spcPts val="0"/>
              </a:spcAft>
              <a:buNone/>
            </a:pPr>
            <a:r>
              <a:rPr lang="en">
                <a:solidFill>
                  <a:schemeClr val="accent6"/>
                </a:solidFill>
                <a:latin typeface="Arial"/>
                <a:ea typeface="Arial"/>
                <a:cs typeface="Arial"/>
                <a:sym typeface="Arial"/>
              </a:rPr>
              <a:t>Seven Bridges Cancer Genomics Cloud</a:t>
            </a:r>
            <a:endParaRPr b="0" sz="1800">
              <a:solidFill>
                <a:schemeClr val="accent6"/>
              </a:solidFill>
              <a:latin typeface="Arial"/>
              <a:ea typeface="Arial"/>
              <a:cs typeface="Arial"/>
              <a:sym typeface="Arial"/>
            </a:endParaRPr>
          </a:p>
        </p:txBody>
      </p:sp>
      <p:sp>
        <p:nvSpPr>
          <p:cNvPr id="845" name="Google Shape;845;p142"/>
          <p:cNvSpPr txBox="1"/>
          <p:nvPr/>
        </p:nvSpPr>
        <p:spPr>
          <a:xfrm>
            <a:off x="3000150" y="4604375"/>
            <a:ext cx="3143700" cy="4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cancergenomicscloud.org</a:t>
            </a:r>
            <a:endParaRPr b="1" sz="16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43"/>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The Seven Bridges Cancer Genomics Cloud (CGC)</a:t>
            </a:r>
            <a:endParaRPr>
              <a:latin typeface="Arial"/>
              <a:ea typeface="Arial"/>
              <a:cs typeface="Arial"/>
              <a:sym typeface="Arial"/>
            </a:endParaRPr>
          </a:p>
        </p:txBody>
      </p:sp>
      <p:sp>
        <p:nvSpPr>
          <p:cNvPr id="851" name="Google Shape;851;p143"/>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852" name="Google Shape;852;p143"/>
          <p:cNvGrpSpPr/>
          <p:nvPr/>
        </p:nvGrpSpPr>
        <p:grpSpPr>
          <a:xfrm>
            <a:off x="4401420" y="2306837"/>
            <a:ext cx="1514700" cy="1922863"/>
            <a:chOff x="6174775" y="2764037"/>
            <a:chExt cx="1514700" cy="1922863"/>
          </a:xfrm>
        </p:grpSpPr>
        <p:sp>
          <p:nvSpPr>
            <p:cNvPr id="853" name="Google Shape;853;p143"/>
            <p:cNvSpPr txBox="1"/>
            <p:nvPr/>
          </p:nvSpPr>
          <p:spPr>
            <a:xfrm>
              <a:off x="6174775" y="3885900"/>
              <a:ext cx="1514700" cy="8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7287"/>
                  </a:solidFill>
                </a:rPr>
                <a:t>Flexible &amp; reproducible bioinformatics</a:t>
              </a:r>
              <a:endParaRPr>
                <a:solidFill>
                  <a:srgbClr val="577287"/>
                </a:solidFill>
              </a:endParaRPr>
            </a:p>
          </p:txBody>
        </p:sp>
        <p:pic>
          <p:nvPicPr>
            <p:cNvPr descr="SB-IconLib-69.png" id="854" name="Google Shape;854;p143"/>
            <p:cNvPicPr preferRelativeResize="0"/>
            <p:nvPr/>
          </p:nvPicPr>
          <p:blipFill>
            <a:blip r:embed="rId3">
              <a:alphaModFix/>
            </a:blip>
            <a:stretch>
              <a:fillRect/>
            </a:stretch>
          </p:blipFill>
          <p:spPr>
            <a:xfrm>
              <a:off x="6363474" y="2764037"/>
              <a:ext cx="1137322" cy="1137332"/>
            </a:xfrm>
            <a:prstGeom prst="rect">
              <a:avLst/>
            </a:prstGeom>
            <a:noFill/>
            <a:ln>
              <a:noFill/>
            </a:ln>
          </p:spPr>
        </p:pic>
      </p:grpSp>
      <p:grpSp>
        <p:nvGrpSpPr>
          <p:cNvPr id="855" name="Google Shape;855;p143"/>
          <p:cNvGrpSpPr/>
          <p:nvPr/>
        </p:nvGrpSpPr>
        <p:grpSpPr>
          <a:xfrm>
            <a:off x="5804955" y="2370959"/>
            <a:ext cx="1514700" cy="1912441"/>
            <a:chOff x="1742588" y="2828159"/>
            <a:chExt cx="1514700" cy="1912441"/>
          </a:xfrm>
        </p:grpSpPr>
        <p:sp>
          <p:nvSpPr>
            <p:cNvPr id="856" name="Google Shape;856;p143"/>
            <p:cNvSpPr txBox="1"/>
            <p:nvPr/>
          </p:nvSpPr>
          <p:spPr>
            <a:xfrm>
              <a:off x="1742588" y="3885900"/>
              <a:ext cx="1514700" cy="8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7287"/>
                  </a:solidFill>
                </a:rPr>
                <a:t>Scalable computation</a:t>
              </a:r>
              <a:endParaRPr>
                <a:solidFill>
                  <a:srgbClr val="577287"/>
                </a:solidFill>
              </a:endParaRPr>
            </a:p>
          </p:txBody>
        </p:sp>
        <p:pic>
          <p:nvPicPr>
            <p:cNvPr descr="SB-IconLib-71.png" id="857" name="Google Shape;857;p143"/>
            <p:cNvPicPr preferRelativeResize="0"/>
            <p:nvPr/>
          </p:nvPicPr>
          <p:blipFill>
            <a:blip r:embed="rId4">
              <a:alphaModFix/>
            </a:blip>
            <a:stretch>
              <a:fillRect/>
            </a:stretch>
          </p:blipFill>
          <p:spPr>
            <a:xfrm>
              <a:off x="1995415" y="2828159"/>
              <a:ext cx="1009060" cy="1009088"/>
            </a:xfrm>
            <a:prstGeom prst="rect">
              <a:avLst/>
            </a:prstGeom>
            <a:noFill/>
            <a:ln>
              <a:noFill/>
            </a:ln>
          </p:spPr>
        </p:pic>
      </p:grpSp>
      <p:grpSp>
        <p:nvGrpSpPr>
          <p:cNvPr id="858" name="Google Shape;858;p143"/>
          <p:cNvGrpSpPr/>
          <p:nvPr/>
        </p:nvGrpSpPr>
        <p:grpSpPr>
          <a:xfrm>
            <a:off x="3072400" y="2383037"/>
            <a:ext cx="1514700" cy="1501663"/>
            <a:chOff x="176800" y="2840237"/>
            <a:chExt cx="1514700" cy="1501663"/>
          </a:xfrm>
        </p:grpSpPr>
        <p:sp>
          <p:nvSpPr>
            <p:cNvPr id="859" name="Google Shape;859;p143"/>
            <p:cNvSpPr txBox="1"/>
            <p:nvPr/>
          </p:nvSpPr>
          <p:spPr>
            <a:xfrm>
              <a:off x="176800" y="3885900"/>
              <a:ext cx="15147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7287"/>
                  </a:solidFill>
                </a:rPr>
                <a:t>Easy data management</a:t>
              </a:r>
              <a:endParaRPr>
                <a:solidFill>
                  <a:srgbClr val="577287"/>
                </a:solidFill>
              </a:endParaRPr>
            </a:p>
          </p:txBody>
        </p:sp>
        <p:pic>
          <p:nvPicPr>
            <p:cNvPr descr="SB-IconLib-67.png" id="860" name="Google Shape;860;p143"/>
            <p:cNvPicPr preferRelativeResize="0"/>
            <p:nvPr/>
          </p:nvPicPr>
          <p:blipFill>
            <a:blip r:embed="rId5">
              <a:alphaModFix/>
            </a:blip>
            <a:stretch>
              <a:fillRect/>
            </a:stretch>
          </p:blipFill>
          <p:spPr>
            <a:xfrm>
              <a:off x="365487" y="2840237"/>
              <a:ext cx="1137322" cy="1137332"/>
            </a:xfrm>
            <a:prstGeom prst="rect">
              <a:avLst/>
            </a:prstGeom>
            <a:noFill/>
            <a:ln>
              <a:noFill/>
            </a:ln>
          </p:spPr>
        </p:pic>
      </p:grpSp>
      <p:grpSp>
        <p:nvGrpSpPr>
          <p:cNvPr id="861" name="Google Shape;861;p143"/>
          <p:cNvGrpSpPr/>
          <p:nvPr/>
        </p:nvGrpSpPr>
        <p:grpSpPr>
          <a:xfrm>
            <a:off x="1708085" y="2261279"/>
            <a:ext cx="1514700" cy="1968421"/>
            <a:chOff x="3079685" y="2718479"/>
            <a:chExt cx="1514700" cy="1968421"/>
          </a:xfrm>
        </p:grpSpPr>
        <p:sp>
          <p:nvSpPr>
            <p:cNvPr id="862" name="Google Shape;862;p143"/>
            <p:cNvSpPr txBox="1"/>
            <p:nvPr/>
          </p:nvSpPr>
          <p:spPr>
            <a:xfrm>
              <a:off x="3079685" y="3885900"/>
              <a:ext cx="1514700" cy="8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7287"/>
                  </a:solidFill>
                </a:rPr>
                <a:t>Secure, global collaboration</a:t>
              </a:r>
              <a:endParaRPr>
                <a:solidFill>
                  <a:srgbClr val="577287"/>
                </a:solidFill>
              </a:endParaRPr>
            </a:p>
          </p:txBody>
        </p:sp>
        <p:pic>
          <p:nvPicPr>
            <p:cNvPr descr="SB-IconLib-68.png" id="863" name="Google Shape;863;p143"/>
            <p:cNvPicPr preferRelativeResize="0"/>
            <p:nvPr/>
          </p:nvPicPr>
          <p:blipFill rotWithShape="1">
            <a:blip r:embed="rId6">
              <a:alphaModFix/>
            </a:blip>
            <a:srcRect b="17864" l="0" r="0" t="0"/>
            <a:stretch/>
          </p:blipFill>
          <p:spPr>
            <a:xfrm>
              <a:off x="3269263" y="2718479"/>
              <a:ext cx="1223700" cy="1005121"/>
            </a:xfrm>
            <a:prstGeom prst="rect">
              <a:avLst/>
            </a:prstGeom>
            <a:noFill/>
            <a:ln>
              <a:noFill/>
            </a:ln>
          </p:spPr>
        </p:pic>
      </p:grpSp>
      <p:grpSp>
        <p:nvGrpSpPr>
          <p:cNvPr id="864" name="Google Shape;864;p143"/>
          <p:cNvGrpSpPr/>
          <p:nvPr/>
        </p:nvGrpSpPr>
        <p:grpSpPr>
          <a:xfrm>
            <a:off x="252965" y="2262927"/>
            <a:ext cx="1514700" cy="1989748"/>
            <a:chOff x="364250" y="2720127"/>
            <a:chExt cx="1514700" cy="1989748"/>
          </a:xfrm>
        </p:grpSpPr>
        <p:sp>
          <p:nvSpPr>
            <p:cNvPr id="865" name="Google Shape;865;p143"/>
            <p:cNvSpPr txBox="1"/>
            <p:nvPr/>
          </p:nvSpPr>
          <p:spPr>
            <a:xfrm>
              <a:off x="364250" y="3908875"/>
              <a:ext cx="1514700" cy="8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7287"/>
                  </a:solidFill>
                </a:rPr>
                <a:t>User-friendly interface</a:t>
              </a:r>
              <a:endParaRPr>
                <a:solidFill>
                  <a:srgbClr val="577287"/>
                </a:solidFill>
              </a:endParaRPr>
            </a:p>
          </p:txBody>
        </p:sp>
        <p:pic>
          <p:nvPicPr>
            <p:cNvPr descr="SB-IconLib-70.png" id="866" name="Google Shape;866;p143"/>
            <p:cNvPicPr preferRelativeResize="0"/>
            <p:nvPr/>
          </p:nvPicPr>
          <p:blipFill>
            <a:blip r:embed="rId7">
              <a:alphaModFix/>
            </a:blip>
            <a:stretch>
              <a:fillRect/>
            </a:stretch>
          </p:blipFill>
          <p:spPr>
            <a:xfrm>
              <a:off x="509063" y="2720127"/>
              <a:ext cx="1225125" cy="1225152"/>
            </a:xfrm>
            <a:prstGeom prst="rect">
              <a:avLst/>
            </a:prstGeom>
            <a:noFill/>
            <a:ln>
              <a:noFill/>
            </a:ln>
          </p:spPr>
        </p:pic>
      </p:grpSp>
      <p:grpSp>
        <p:nvGrpSpPr>
          <p:cNvPr id="867" name="Google Shape;867;p143"/>
          <p:cNvGrpSpPr/>
          <p:nvPr/>
        </p:nvGrpSpPr>
        <p:grpSpPr>
          <a:xfrm>
            <a:off x="7210175" y="2306837"/>
            <a:ext cx="1685700" cy="1922863"/>
            <a:chOff x="7362575" y="2764037"/>
            <a:chExt cx="1685700" cy="1922863"/>
          </a:xfrm>
        </p:grpSpPr>
        <p:sp>
          <p:nvSpPr>
            <p:cNvPr id="868" name="Google Shape;868;p143"/>
            <p:cNvSpPr txBox="1"/>
            <p:nvPr/>
          </p:nvSpPr>
          <p:spPr>
            <a:xfrm>
              <a:off x="7362575" y="3885900"/>
              <a:ext cx="1685700" cy="8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7287"/>
                  </a:solidFill>
                </a:rPr>
                <a:t>Developer-</a:t>
              </a:r>
              <a:endParaRPr>
                <a:solidFill>
                  <a:srgbClr val="577287"/>
                </a:solidFill>
              </a:endParaRPr>
            </a:p>
            <a:p>
              <a:pPr indent="0" lvl="0" marL="0" rtl="0" algn="ctr">
                <a:spcBef>
                  <a:spcPts val="0"/>
                </a:spcBef>
                <a:spcAft>
                  <a:spcPts val="0"/>
                </a:spcAft>
                <a:buNone/>
              </a:pPr>
              <a:r>
                <a:rPr lang="en">
                  <a:solidFill>
                    <a:srgbClr val="577287"/>
                  </a:solidFill>
                </a:rPr>
                <a:t>friendly</a:t>
              </a:r>
              <a:endParaRPr>
                <a:solidFill>
                  <a:srgbClr val="577287"/>
                </a:solidFill>
              </a:endParaRPr>
            </a:p>
            <a:p>
              <a:pPr indent="0" lvl="0" marL="0" rtl="0" algn="ctr">
                <a:spcBef>
                  <a:spcPts val="0"/>
                </a:spcBef>
                <a:spcAft>
                  <a:spcPts val="0"/>
                </a:spcAft>
                <a:buNone/>
              </a:pPr>
              <a:r>
                <a:rPr lang="en">
                  <a:solidFill>
                    <a:srgbClr val="577287"/>
                  </a:solidFill>
                </a:rPr>
                <a:t>platform</a:t>
              </a:r>
              <a:endParaRPr>
                <a:solidFill>
                  <a:srgbClr val="577287"/>
                </a:solidFill>
              </a:endParaRPr>
            </a:p>
          </p:txBody>
        </p:sp>
        <p:pic>
          <p:nvPicPr>
            <p:cNvPr descr="SB-IconLib-72.png" id="869" name="Google Shape;869;p143"/>
            <p:cNvPicPr preferRelativeResize="0"/>
            <p:nvPr/>
          </p:nvPicPr>
          <p:blipFill>
            <a:blip r:embed="rId8">
              <a:alphaModFix/>
            </a:blip>
            <a:stretch>
              <a:fillRect/>
            </a:stretch>
          </p:blipFill>
          <p:spPr>
            <a:xfrm>
              <a:off x="7636764" y="2764037"/>
              <a:ext cx="1137322" cy="1137332"/>
            </a:xfrm>
            <a:prstGeom prst="rect">
              <a:avLst/>
            </a:prstGeom>
            <a:noFill/>
            <a:ln>
              <a:noFill/>
            </a:ln>
          </p:spPr>
        </p:pic>
      </p:grpSp>
      <p:sp>
        <p:nvSpPr>
          <p:cNvPr id="870" name="Google Shape;870;p143"/>
          <p:cNvSpPr txBox="1"/>
          <p:nvPr/>
        </p:nvSpPr>
        <p:spPr>
          <a:xfrm>
            <a:off x="36900" y="1100600"/>
            <a:ext cx="8568000" cy="1206300"/>
          </a:xfrm>
          <a:prstGeom prst="rect">
            <a:avLst/>
          </a:prstGeom>
          <a:noFill/>
          <a:ln>
            <a:noFill/>
          </a:ln>
        </p:spPr>
        <p:txBody>
          <a:bodyPr anchorCtr="0" anchor="t" bIns="80900" lIns="80900" spcFirstLastPara="1" rIns="80900" wrap="square" tIns="80900">
            <a:noAutofit/>
          </a:bodyPr>
          <a:lstStyle/>
          <a:p>
            <a:pPr indent="-292100" lvl="1" marL="812800" rtl="0">
              <a:spcBef>
                <a:spcPts val="400"/>
              </a:spcBef>
              <a:spcAft>
                <a:spcPts val="0"/>
              </a:spcAft>
              <a:buClr>
                <a:srgbClr val="577287"/>
              </a:buClr>
              <a:buSzPts val="1400"/>
              <a:buFont typeface="Arial"/>
              <a:buChar char="●"/>
            </a:pPr>
            <a:r>
              <a:rPr lang="en">
                <a:solidFill>
                  <a:srgbClr val="577287"/>
                </a:solidFill>
              </a:rPr>
              <a:t>A user-friendly, web-based portal for collaborative analysis of petabytes of multi-omic data alongside private data</a:t>
            </a:r>
            <a:endParaRPr>
              <a:solidFill>
                <a:srgbClr val="577287"/>
              </a:solidFill>
            </a:endParaRPr>
          </a:p>
          <a:p>
            <a:pPr indent="-292100" lvl="1" marL="812800" rtl="0">
              <a:spcBef>
                <a:spcPts val="400"/>
              </a:spcBef>
              <a:spcAft>
                <a:spcPts val="0"/>
              </a:spcAft>
              <a:buClr>
                <a:srgbClr val="577287"/>
              </a:buClr>
              <a:buSzPts val="1400"/>
              <a:buFont typeface="Arial"/>
              <a:buChar char="●"/>
            </a:pPr>
            <a:r>
              <a:rPr lang="en">
                <a:solidFill>
                  <a:srgbClr val="577287"/>
                </a:solidFill>
              </a:rPr>
              <a:t>Used to date by 3,600</a:t>
            </a:r>
            <a:r>
              <a:rPr baseline="30000" lang="en">
                <a:solidFill>
                  <a:srgbClr val="577287"/>
                </a:solidFill>
              </a:rPr>
              <a:t>+</a:t>
            </a:r>
            <a:r>
              <a:rPr lang="en">
                <a:solidFill>
                  <a:srgbClr val="577287"/>
                </a:solidFill>
              </a:rPr>
              <a:t> researchers to log a cumulative 785</a:t>
            </a:r>
            <a:r>
              <a:rPr baseline="30000" lang="en">
                <a:solidFill>
                  <a:srgbClr val="577287"/>
                </a:solidFill>
              </a:rPr>
              <a:t>+</a:t>
            </a:r>
            <a:r>
              <a:rPr lang="en">
                <a:solidFill>
                  <a:srgbClr val="577287"/>
                </a:solidFill>
              </a:rPr>
              <a:t> years of compute time</a:t>
            </a:r>
            <a:endParaRPr>
              <a:solidFill>
                <a:srgbClr val="577287"/>
              </a:solidFill>
            </a:endParaRPr>
          </a:p>
        </p:txBody>
      </p:sp>
      <p:pic>
        <p:nvPicPr>
          <p:cNvPr id="871" name="Google Shape;871;p143"/>
          <p:cNvPicPr preferRelativeResize="0"/>
          <p:nvPr/>
        </p:nvPicPr>
        <p:blipFill>
          <a:blip r:embed="rId9">
            <a:alphaModFix/>
          </a:blip>
          <a:stretch>
            <a:fillRect/>
          </a:stretch>
        </p:blipFill>
        <p:spPr>
          <a:xfrm>
            <a:off x="0" y="4440575"/>
            <a:ext cx="651525" cy="362150"/>
          </a:xfrm>
          <a:prstGeom prst="rect">
            <a:avLst/>
          </a:prstGeom>
          <a:noFill/>
          <a:ln>
            <a:noFill/>
          </a:ln>
        </p:spPr>
      </p:pic>
      <p:sp>
        <p:nvSpPr>
          <p:cNvPr id="872" name="Google Shape;872;p143"/>
          <p:cNvSpPr txBox="1"/>
          <p:nvPr/>
        </p:nvSpPr>
        <p:spPr>
          <a:xfrm>
            <a:off x="611400" y="4406850"/>
            <a:ext cx="8436900" cy="42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133050"/>
                </a:solidFill>
              </a:rPr>
              <a:t>The Seven Bridges Cancer Genomics Cloud has been funded in whole or in part with Federal funds from the National Cancer Institute, National Institutes of Health, Contract No. HHSN261201400008C and ID/IQ Agreement No. 17X146 under Contract No. HHSN261201500003I.</a:t>
            </a:r>
            <a:endParaRPr sz="900">
              <a:solidFill>
                <a:srgbClr val="13305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 - 8/29/2018 ACM-BCB Workshop</a:t>
            </a:r>
            <a:endParaRPr/>
          </a:p>
        </p:txBody>
      </p:sp>
      <p:sp>
        <p:nvSpPr>
          <p:cNvPr id="614" name="Google Shape;614;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a:t>1:00-2:00 PM	Overview of NCI Cloud Resources</a:t>
            </a:r>
            <a:endParaRPr/>
          </a:p>
          <a:p>
            <a:pPr indent="457200" lvl="0" marL="1828800" rtl="0">
              <a:lnSpc>
                <a:spcPct val="100000"/>
              </a:lnSpc>
              <a:spcBef>
                <a:spcPts val="0"/>
              </a:spcBef>
              <a:spcAft>
                <a:spcPts val="0"/>
              </a:spcAft>
              <a:buNone/>
            </a:pPr>
            <a:r>
              <a:rPr lang="en"/>
              <a:t>Account setup</a:t>
            </a:r>
            <a:endParaRPr/>
          </a:p>
          <a:p>
            <a:pPr indent="0" lvl="0" marL="2286000" rtl="0">
              <a:lnSpc>
                <a:spcPct val="100000"/>
              </a:lnSpc>
              <a:spcBef>
                <a:spcPts val="0"/>
              </a:spcBef>
              <a:spcAft>
                <a:spcPts val="0"/>
              </a:spcAft>
              <a:buNone/>
            </a:pPr>
            <a:r>
              <a:rPr lang="en"/>
              <a:t>Introduction to software containers and workflows on the NCI Cloud Resources</a:t>
            </a:r>
            <a:endParaRPr/>
          </a:p>
          <a:p>
            <a:pPr indent="0" lvl="0" marL="2286000" rtl="0">
              <a:lnSpc>
                <a:spcPct val="100000"/>
              </a:lnSpc>
              <a:spcBef>
                <a:spcPts val="0"/>
              </a:spcBef>
              <a:spcAft>
                <a:spcPts val="0"/>
              </a:spcAft>
              <a:buNone/>
            </a:pPr>
            <a:r>
              <a:t/>
            </a:r>
            <a:endParaRPr/>
          </a:p>
          <a:p>
            <a:pPr indent="0" lvl="0" marL="0" rtl="0">
              <a:lnSpc>
                <a:spcPct val="100000"/>
              </a:lnSpc>
              <a:spcBef>
                <a:spcPts val="0"/>
              </a:spcBef>
              <a:spcAft>
                <a:spcPts val="0"/>
              </a:spcAft>
              <a:buNone/>
            </a:pPr>
            <a:r>
              <a:rPr lang="en"/>
              <a:t>2:00-3:00 PM 	Broad Institute’s FireCloud</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lang="en"/>
              <a:t>3:00-4:00 PM 	Seven Bridges Cancer Genomics Cloud</a:t>
            </a:r>
            <a:endParaRPr/>
          </a:p>
          <a:p>
            <a:pPr indent="0" lvl="0" marL="0" rtl="0">
              <a:lnSpc>
                <a:spcPct val="100000"/>
              </a:lnSpc>
              <a:spcBef>
                <a:spcPts val="0"/>
              </a:spcBef>
              <a:spcAft>
                <a:spcPts val="0"/>
              </a:spcAft>
              <a:buNone/>
            </a:pPr>
            <a:r>
              <a:t/>
            </a:r>
            <a:endParaRPr/>
          </a:p>
          <a:p>
            <a:pPr indent="0" lvl="0" marL="0">
              <a:lnSpc>
                <a:spcPct val="100000"/>
              </a:lnSpc>
              <a:spcBef>
                <a:spcPts val="0"/>
              </a:spcBef>
              <a:spcAft>
                <a:spcPts val="0"/>
              </a:spcAft>
              <a:buNone/>
            </a:pPr>
            <a:r>
              <a:rPr lang="en"/>
              <a:t>4:00-5:00 PM 	Institute for Systems Biology Cancer Genomics Cloud/Q&amp;A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animEffect filter="fade" transition="in">
                                      <p:cBhvr>
                                        <p:cTn dur="1000"/>
                                        <p:tgtEl>
                                          <p:spTgt spid="6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animEffect filter="fade" transition="in">
                                      <p:cBhvr>
                                        <p:cTn dur="1000"/>
                                        <p:tgtEl>
                                          <p:spTgt spid="6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animEffect filter="fade" transition="in">
                                      <p:cBhvr>
                                        <p:cTn dur="1000"/>
                                        <p:tgtEl>
                                          <p:spTgt spid="6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animEffect filter="fade" transition="in">
                                      <p:cBhvr>
                                        <p:cTn dur="1000"/>
                                        <p:tgtEl>
                                          <p:spTgt spid="6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4" st="4"/>
                                            </p:txEl>
                                          </p:spTgt>
                                        </p:tgtEl>
                                        <p:attrNameLst>
                                          <p:attrName>style.visibility</p:attrName>
                                        </p:attrNameLst>
                                      </p:cBhvr>
                                      <p:to>
                                        <p:strVal val="visible"/>
                                      </p:to>
                                    </p:set>
                                    <p:animEffect filter="fade" transition="in">
                                      <p:cBhvr>
                                        <p:cTn dur="1000"/>
                                        <p:tgtEl>
                                          <p:spTgt spid="6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5" st="5"/>
                                            </p:txEl>
                                          </p:spTgt>
                                        </p:tgtEl>
                                        <p:attrNameLst>
                                          <p:attrName>style.visibility</p:attrName>
                                        </p:attrNameLst>
                                      </p:cBhvr>
                                      <p:to>
                                        <p:strVal val="visible"/>
                                      </p:to>
                                    </p:set>
                                    <p:animEffect filter="fade" transition="in">
                                      <p:cBhvr>
                                        <p:cTn dur="1000"/>
                                        <p:tgtEl>
                                          <p:spTgt spid="6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6" st="6"/>
                                            </p:txEl>
                                          </p:spTgt>
                                        </p:tgtEl>
                                        <p:attrNameLst>
                                          <p:attrName>style.visibility</p:attrName>
                                        </p:attrNameLst>
                                      </p:cBhvr>
                                      <p:to>
                                        <p:strVal val="visible"/>
                                      </p:to>
                                    </p:set>
                                    <p:animEffect filter="fade" transition="in">
                                      <p:cBhvr>
                                        <p:cTn dur="1000"/>
                                        <p:tgtEl>
                                          <p:spTgt spid="6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7" st="7"/>
                                            </p:txEl>
                                          </p:spTgt>
                                        </p:tgtEl>
                                        <p:attrNameLst>
                                          <p:attrName>style.visibility</p:attrName>
                                        </p:attrNameLst>
                                      </p:cBhvr>
                                      <p:to>
                                        <p:strVal val="visible"/>
                                      </p:to>
                                    </p:set>
                                    <p:animEffect filter="fade" transition="in">
                                      <p:cBhvr>
                                        <p:cTn dur="1000"/>
                                        <p:tgtEl>
                                          <p:spTgt spid="6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8" st="8"/>
                                            </p:txEl>
                                          </p:spTgt>
                                        </p:tgtEl>
                                        <p:attrNameLst>
                                          <p:attrName>style.visibility</p:attrName>
                                        </p:attrNameLst>
                                      </p:cBhvr>
                                      <p:to>
                                        <p:strVal val="visible"/>
                                      </p:to>
                                    </p:set>
                                    <p:animEffect filter="fade" transition="in">
                                      <p:cBhvr>
                                        <p:cTn dur="1000"/>
                                        <p:tgtEl>
                                          <p:spTgt spid="61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44"/>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Overview</a:t>
            </a:r>
            <a:endParaRPr>
              <a:latin typeface="Arial"/>
              <a:ea typeface="Arial"/>
              <a:cs typeface="Arial"/>
              <a:sym typeface="Arial"/>
            </a:endParaRPr>
          </a:p>
        </p:txBody>
      </p:sp>
      <p:sp>
        <p:nvSpPr>
          <p:cNvPr id="878" name="Google Shape;878;p144"/>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79" name="Google Shape;879;p144"/>
          <p:cNvSpPr txBox="1"/>
          <p:nvPr/>
        </p:nvSpPr>
        <p:spPr>
          <a:xfrm>
            <a:off x="36900" y="872000"/>
            <a:ext cx="8916900" cy="3807000"/>
          </a:xfrm>
          <a:prstGeom prst="rect">
            <a:avLst/>
          </a:prstGeom>
          <a:noFill/>
          <a:ln>
            <a:noFill/>
          </a:ln>
        </p:spPr>
        <p:txBody>
          <a:bodyPr anchorCtr="0" anchor="t" bIns="80900" lIns="80900" spcFirstLastPara="1" rIns="80900" wrap="square" tIns="80900">
            <a:noAutofit/>
          </a:bodyPr>
          <a:lstStyle/>
          <a:p>
            <a:pPr indent="-292100" lvl="1" marL="812800" rtl="0">
              <a:spcBef>
                <a:spcPts val="400"/>
              </a:spcBef>
              <a:spcAft>
                <a:spcPts val="0"/>
              </a:spcAft>
              <a:buClr>
                <a:srgbClr val="577287"/>
              </a:buClr>
              <a:buSzPts val="1400"/>
              <a:buFont typeface="Arial"/>
              <a:buChar char="●"/>
            </a:pPr>
            <a:r>
              <a:rPr lang="en">
                <a:solidFill>
                  <a:srgbClr val="577287"/>
                </a:solidFill>
              </a:rPr>
              <a:t>Available immediately and at </a:t>
            </a:r>
            <a:r>
              <a:rPr lang="en">
                <a:solidFill>
                  <a:srgbClr val="577287"/>
                </a:solidFill>
              </a:rPr>
              <a:t>no cost</a:t>
            </a:r>
            <a:r>
              <a:rPr lang="en">
                <a:solidFill>
                  <a:srgbClr val="577287"/>
                </a:solidFill>
              </a:rPr>
              <a:t> to any non-commercial researcher or bioinformatics tool developer</a:t>
            </a:r>
            <a:endParaRPr>
              <a:solidFill>
                <a:srgbClr val="577287"/>
              </a:solidFill>
            </a:endParaRPr>
          </a:p>
          <a:p>
            <a:pPr indent="0" lvl="0" marL="0" rtl="0">
              <a:spcBef>
                <a:spcPts val="400"/>
              </a:spcBef>
              <a:spcAft>
                <a:spcPts val="0"/>
              </a:spcAft>
              <a:buNone/>
            </a:pPr>
            <a:r>
              <a:t/>
            </a:r>
            <a:endParaRPr sz="600">
              <a:solidFill>
                <a:srgbClr val="577287"/>
              </a:solidFill>
            </a:endParaRPr>
          </a:p>
          <a:p>
            <a:pPr indent="-292100" lvl="1" marL="812800" rtl="0">
              <a:spcBef>
                <a:spcPts val="400"/>
              </a:spcBef>
              <a:spcAft>
                <a:spcPts val="0"/>
              </a:spcAft>
              <a:buClr>
                <a:srgbClr val="577287"/>
              </a:buClr>
              <a:buSzPts val="1400"/>
              <a:buFont typeface="Arial"/>
              <a:buChar char="●"/>
            </a:pPr>
            <a:r>
              <a:rPr lang="en">
                <a:solidFill>
                  <a:srgbClr val="577287"/>
                </a:solidFill>
              </a:rPr>
              <a:t>Easy to use through an intuitive web interface and powerful APIs</a:t>
            </a:r>
            <a:endParaRPr>
              <a:solidFill>
                <a:srgbClr val="577287"/>
              </a:solidFill>
            </a:endParaRPr>
          </a:p>
          <a:p>
            <a:pPr indent="0" lvl="0" marL="0" rtl="0">
              <a:spcBef>
                <a:spcPts val="400"/>
              </a:spcBef>
              <a:spcAft>
                <a:spcPts val="0"/>
              </a:spcAft>
              <a:buNone/>
            </a:pPr>
            <a:r>
              <a:t/>
            </a:r>
            <a:endParaRPr sz="600">
              <a:solidFill>
                <a:srgbClr val="577287"/>
              </a:solidFill>
            </a:endParaRPr>
          </a:p>
          <a:p>
            <a:pPr indent="-292100" lvl="1" marL="812800" rtl="0">
              <a:spcBef>
                <a:spcPts val="400"/>
              </a:spcBef>
              <a:spcAft>
                <a:spcPts val="0"/>
              </a:spcAft>
              <a:buClr>
                <a:srgbClr val="577287"/>
              </a:buClr>
              <a:buSzPts val="1400"/>
              <a:buFont typeface="Arial"/>
              <a:buChar char="●"/>
            </a:pPr>
            <a:r>
              <a:rPr lang="en">
                <a:solidFill>
                  <a:srgbClr val="577287"/>
                </a:solidFill>
              </a:rPr>
              <a:t>Provides easy access to: </a:t>
            </a:r>
            <a:endParaRPr>
              <a:solidFill>
                <a:srgbClr val="577287"/>
              </a:solidFill>
            </a:endParaRPr>
          </a:p>
          <a:p>
            <a:pPr indent="-292100" lvl="2" marL="1219200" rtl="0">
              <a:spcBef>
                <a:spcPts val="400"/>
              </a:spcBef>
              <a:spcAft>
                <a:spcPts val="0"/>
              </a:spcAft>
              <a:buClr>
                <a:srgbClr val="577287"/>
              </a:buClr>
              <a:buSzPts val="1400"/>
              <a:buFont typeface="Arial"/>
              <a:buChar char="●"/>
            </a:pPr>
            <a:r>
              <a:rPr lang="en">
                <a:solidFill>
                  <a:srgbClr val="577287"/>
                </a:solidFill>
              </a:rPr>
              <a:t>customizable workspaces for secure, global collaboration</a:t>
            </a:r>
            <a:endParaRPr>
              <a:solidFill>
                <a:srgbClr val="577287"/>
              </a:solidFill>
            </a:endParaRPr>
          </a:p>
          <a:p>
            <a:pPr indent="-292100" lvl="2" marL="1219200" rtl="0">
              <a:spcBef>
                <a:spcPts val="400"/>
              </a:spcBef>
              <a:spcAft>
                <a:spcPts val="0"/>
              </a:spcAft>
              <a:buClr>
                <a:srgbClr val="577287"/>
              </a:buClr>
              <a:buSzPts val="1400"/>
              <a:buFont typeface="Arial"/>
              <a:buChar char="●"/>
            </a:pPr>
            <a:r>
              <a:rPr lang="en">
                <a:solidFill>
                  <a:srgbClr val="577287"/>
                </a:solidFill>
              </a:rPr>
              <a:t>3 PB of public multi-omic datasets</a:t>
            </a:r>
            <a:endParaRPr>
              <a:solidFill>
                <a:srgbClr val="577287"/>
              </a:solidFill>
            </a:endParaRPr>
          </a:p>
          <a:p>
            <a:pPr indent="-292100" lvl="2" marL="1219200" rtl="0">
              <a:spcBef>
                <a:spcPts val="400"/>
              </a:spcBef>
              <a:spcAft>
                <a:spcPts val="0"/>
              </a:spcAft>
              <a:buClr>
                <a:srgbClr val="577287"/>
              </a:buClr>
              <a:buSzPts val="1400"/>
              <a:buFont typeface="Arial"/>
              <a:buChar char="●"/>
            </a:pPr>
            <a:r>
              <a:rPr lang="en">
                <a:solidFill>
                  <a:srgbClr val="577287"/>
                </a:solidFill>
              </a:rPr>
              <a:t>tools for uploading or remotely accessing private data</a:t>
            </a:r>
            <a:endParaRPr>
              <a:solidFill>
                <a:srgbClr val="577287"/>
              </a:solidFill>
            </a:endParaRPr>
          </a:p>
          <a:p>
            <a:pPr indent="-292100" lvl="2" marL="1219200" rtl="0">
              <a:spcBef>
                <a:spcPts val="400"/>
              </a:spcBef>
              <a:spcAft>
                <a:spcPts val="0"/>
              </a:spcAft>
              <a:buClr>
                <a:srgbClr val="577287"/>
              </a:buClr>
              <a:buSzPts val="1400"/>
              <a:buFont typeface="Arial"/>
              <a:buChar char="●"/>
            </a:pPr>
            <a:r>
              <a:rPr lang="en">
                <a:solidFill>
                  <a:srgbClr val="577287"/>
                </a:solidFill>
              </a:rPr>
              <a:t>350</a:t>
            </a:r>
            <a:r>
              <a:rPr baseline="30000" lang="en">
                <a:solidFill>
                  <a:srgbClr val="577287"/>
                </a:solidFill>
              </a:rPr>
              <a:t>+</a:t>
            </a:r>
            <a:r>
              <a:rPr lang="en">
                <a:solidFill>
                  <a:srgbClr val="577287"/>
                </a:solidFill>
              </a:rPr>
              <a:t> cloud- and cost-optimized bioinformatics tools and workflows</a:t>
            </a:r>
            <a:endParaRPr>
              <a:solidFill>
                <a:srgbClr val="577287"/>
              </a:solidFill>
            </a:endParaRPr>
          </a:p>
          <a:p>
            <a:pPr indent="-292100" lvl="2" marL="1219200" rtl="0">
              <a:spcBef>
                <a:spcPts val="400"/>
              </a:spcBef>
              <a:spcAft>
                <a:spcPts val="0"/>
              </a:spcAft>
              <a:buClr>
                <a:srgbClr val="577287"/>
              </a:buClr>
              <a:buSzPts val="1400"/>
              <a:buFont typeface="Arial"/>
              <a:buChar char="●"/>
            </a:pPr>
            <a:r>
              <a:rPr lang="en">
                <a:solidFill>
                  <a:srgbClr val="577287"/>
                </a:solidFill>
              </a:rPr>
              <a:t>a software development kit (</a:t>
            </a:r>
            <a:r>
              <a:rPr i="1" lang="en">
                <a:solidFill>
                  <a:srgbClr val="577287"/>
                </a:solidFill>
              </a:rPr>
              <a:t>Rabix</a:t>
            </a:r>
            <a:r>
              <a:rPr lang="en">
                <a:solidFill>
                  <a:srgbClr val="577287"/>
                </a:solidFill>
              </a:rPr>
              <a:t>) for developing custom bioinformatics tools</a:t>
            </a:r>
            <a:endParaRPr>
              <a:solidFill>
                <a:srgbClr val="577287"/>
              </a:solidFill>
            </a:endParaRPr>
          </a:p>
          <a:p>
            <a:pPr indent="-292100" lvl="2" marL="1219200" rtl="0">
              <a:spcBef>
                <a:spcPts val="400"/>
              </a:spcBef>
              <a:spcAft>
                <a:spcPts val="0"/>
              </a:spcAft>
              <a:buClr>
                <a:srgbClr val="577287"/>
              </a:buClr>
              <a:buSzPts val="1400"/>
              <a:buFont typeface="Arial"/>
              <a:buChar char="●"/>
            </a:pPr>
            <a:r>
              <a:rPr lang="en">
                <a:solidFill>
                  <a:srgbClr val="577287"/>
                </a:solidFill>
              </a:rPr>
              <a:t>a JupyterLab environment (</a:t>
            </a:r>
            <a:r>
              <a:rPr i="1" lang="en">
                <a:solidFill>
                  <a:srgbClr val="577287"/>
                </a:solidFill>
              </a:rPr>
              <a:t>Data Cruncher</a:t>
            </a:r>
            <a:r>
              <a:rPr lang="en">
                <a:solidFill>
                  <a:srgbClr val="577287"/>
                </a:solidFill>
              </a:rPr>
              <a:t>) for custom scripting</a:t>
            </a:r>
            <a:endParaRPr>
              <a:solidFill>
                <a:srgbClr val="577287"/>
              </a:solidFill>
            </a:endParaRPr>
          </a:p>
          <a:p>
            <a:pPr indent="0" lvl="0" marL="0" rtl="0">
              <a:spcBef>
                <a:spcPts val="400"/>
              </a:spcBef>
              <a:spcAft>
                <a:spcPts val="0"/>
              </a:spcAft>
              <a:buNone/>
            </a:pPr>
            <a:r>
              <a:t/>
            </a:r>
            <a:endParaRPr sz="600">
              <a:solidFill>
                <a:srgbClr val="577287"/>
              </a:solidFill>
            </a:endParaRPr>
          </a:p>
          <a:p>
            <a:pPr indent="-292100" lvl="1" marL="812800" rtl="0">
              <a:spcBef>
                <a:spcPts val="400"/>
              </a:spcBef>
              <a:spcAft>
                <a:spcPts val="0"/>
              </a:spcAft>
              <a:buClr>
                <a:srgbClr val="577287"/>
              </a:buClr>
              <a:buSzPts val="1400"/>
              <a:buFont typeface="Arial"/>
              <a:buChar char="●"/>
            </a:pPr>
            <a:r>
              <a:rPr lang="en">
                <a:solidFill>
                  <a:srgbClr val="577287"/>
                </a:solidFill>
              </a:rPr>
              <a:t>Supported by a team of 150+ expert bioinformaticians, tool developers, and engineers</a:t>
            </a:r>
            <a:endParaRPr>
              <a:solidFill>
                <a:srgbClr val="577287"/>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45"/>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Accessible Technical Resources &amp; Support</a:t>
            </a:r>
            <a:endParaRPr>
              <a:latin typeface="Arial"/>
              <a:ea typeface="Arial"/>
              <a:cs typeface="Arial"/>
              <a:sym typeface="Arial"/>
            </a:endParaRPr>
          </a:p>
        </p:txBody>
      </p:sp>
      <p:sp>
        <p:nvSpPr>
          <p:cNvPr id="885" name="Google Shape;885;p145"/>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886" name="Google Shape;886;p145"/>
          <p:cNvPicPr preferRelativeResize="0"/>
          <p:nvPr/>
        </p:nvPicPr>
        <p:blipFill>
          <a:blip r:embed="rId3">
            <a:alphaModFix/>
          </a:blip>
          <a:stretch>
            <a:fillRect/>
          </a:stretch>
        </p:blipFill>
        <p:spPr>
          <a:xfrm>
            <a:off x="2825075" y="1264450"/>
            <a:ext cx="5693174" cy="2999399"/>
          </a:xfrm>
          <a:prstGeom prst="rect">
            <a:avLst/>
          </a:prstGeom>
          <a:noFill/>
          <a:ln cap="flat" cmpd="sng" w="9525">
            <a:solidFill>
              <a:schemeClr val="lt2"/>
            </a:solidFill>
            <a:prstDash val="solid"/>
            <a:round/>
            <a:headEnd len="sm" w="sm" type="none"/>
            <a:tailEnd len="sm" w="sm" type="none"/>
          </a:ln>
        </p:spPr>
      </p:pic>
      <p:sp>
        <p:nvSpPr>
          <p:cNvPr id="887" name="Google Shape;887;p145"/>
          <p:cNvSpPr txBox="1"/>
          <p:nvPr>
            <p:ph idx="4294967295" type="body"/>
          </p:nvPr>
        </p:nvSpPr>
        <p:spPr>
          <a:xfrm>
            <a:off x="401575" y="1746150"/>
            <a:ext cx="3457800" cy="2377800"/>
          </a:xfrm>
          <a:prstGeom prst="rect">
            <a:avLst/>
          </a:prstGeom>
        </p:spPr>
        <p:txBody>
          <a:bodyPr anchorCtr="0" anchor="t" bIns="80900" lIns="80900" spcFirstLastPara="1" rIns="80900" wrap="square" tIns="80900">
            <a:noAutofit/>
          </a:bodyPr>
          <a:lstStyle/>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Documentation</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Training resources</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Q&amp;A forum</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Release notes</a:t>
            </a:r>
            <a:endParaRPr sz="1400">
              <a:solidFill>
                <a:srgbClr val="577287"/>
              </a:solidFill>
              <a:latin typeface="Arial"/>
              <a:ea typeface="Arial"/>
              <a:cs typeface="Arial"/>
              <a:sym typeface="Arial"/>
            </a:endParaRPr>
          </a:p>
        </p:txBody>
      </p:sp>
      <p:sp>
        <p:nvSpPr>
          <p:cNvPr id="888" name="Google Shape;888;p145"/>
          <p:cNvSpPr txBox="1"/>
          <p:nvPr/>
        </p:nvSpPr>
        <p:spPr>
          <a:xfrm>
            <a:off x="3378613" y="4200150"/>
            <a:ext cx="4586100" cy="535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rgbClr val="577287"/>
                </a:solidFill>
              </a:rPr>
              <a:t>docs.cancergenomicscloud.org</a:t>
            </a:r>
            <a:endParaRPr>
              <a:solidFill>
                <a:srgbClr val="577287"/>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46"/>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94" name="Google Shape;894;p146"/>
          <p:cNvSpPr txBox="1"/>
          <p:nvPr>
            <p:ph idx="4294967295" type="title"/>
          </p:nvPr>
        </p:nvSpPr>
        <p:spPr>
          <a:xfrm>
            <a:off x="1541429" y="2210700"/>
            <a:ext cx="6061200" cy="4173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solidFill>
                  <a:schemeClr val="dk1"/>
                </a:solidFill>
                <a:latin typeface="Arial"/>
                <a:ea typeface="Arial"/>
                <a:cs typeface="Arial"/>
                <a:sym typeface="Arial"/>
              </a:rPr>
              <a:t>Key Features</a:t>
            </a:r>
            <a:endParaRPr>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pic>
        <p:nvPicPr>
          <p:cNvPr id="899" name="Google Shape;899;p147"/>
          <p:cNvPicPr preferRelativeResize="0"/>
          <p:nvPr/>
        </p:nvPicPr>
        <p:blipFill>
          <a:blip r:embed="rId3">
            <a:alphaModFix/>
          </a:blip>
          <a:stretch>
            <a:fillRect/>
          </a:stretch>
        </p:blipFill>
        <p:spPr>
          <a:xfrm>
            <a:off x="4427425" y="1213000"/>
            <a:ext cx="4320275" cy="3084474"/>
          </a:xfrm>
          <a:prstGeom prst="rect">
            <a:avLst/>
          </a:prstGeom>
          <a:noFill/>
          <a:ln cap="flat" cmpd="sng" w="9525">
            <a:solidFill>
              <a:schemeClr val="lt2"/>
            </a:solidFill>
            <a:prstDash val="solid"/>
            <a:round/>
            <a:headEnd len="sm" w="sm" type="none"/>
            <a:tailEnd len="sm" w="sm" type="none"/>
          </a:ln>
        </p:spPr>
      </p:pic>
      <p:sp>
        <p:nvSpPr>
          <p:cNvPr id="900" name="Google Shape;900;p147"/>
          <p:cNvSpPr txBox="1"/>
          <p:nvPr>
            <p:ph idx="4294967295" type="body"/>
          </p:nvPr>
        </p:nvSpPr>
        <p:spPr>
          <a:xfrm>
            <a:off x="286200" y="831750"/>
            <a:ext cx="3897300" cy="3738000"/>
          </a:xfrm>
          <a:prstGeom prst="rect">
            <a:avLst/>
          </a:prstGeom>
        </p:spPr>
        <p:txBody>
          <a:bodyPr anchorCtr="0" anchor="t" bIns="80900" lIns="80900" spcFirstLastPara="1" rIns="80900" wrap="square" tIns="80900">
            <a:noAutofit/>
          </a:bodyPr>
          <a:lstStyle/>
          <a:p>
            <a:pPr indent="0" lvl="0" marL="0" rtl="0">
              <a:spcBef>
                <a:spcPts val="400"/>
              </a:spcBef>
              <a:spcAft>
                <a:spcPts val="0"/>
              </a:spcAft>
              <a:buNone/>
            </a:pPr>
            <a:r>
              <a:rPr lang="en" sz="1400">
                <a:solidFill>
                  <a:srgbClr val="577287"/>
                </a:solidFill>
                <a:latin typeface="Arial"/>
                <a:ea typeface="Arial"/>
                <a:cs typeface="Arial"/>
                <a:sym typeface="Arial"/>
              </a:rPr>
              <a:t>Easy access to CGC tools &amp; resources, including a personalized dashboard to organize your research</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571500" rtl="0">
              <a:spcBef>
                <a:spcPts val="400"/>
              </a:spcBef>
              <a:spcAft>
                <a:spcPts val="0"/>
              </a:spcAft>
              <a:buClr>
                <a:srgbClr val="577287"/>
              </a:buClr>
              <a:buSzPts val="1400"/>
              <a:buChar char="●"/>
            </a:pPr>
            <a:r>
              <a:rPr b="1" lang="en" sz="1400">
                <a:solidFill>
                  <a:srgbClr val="577287"/>
                </a:solidFill>
                <a:latin typeface="Arial"/>
                <a:ea typeface="Arial"/>
                <a:cs typeface="Arial"/>
                <a:sym typeface="Arial"/>
              </a:rPr>
              <a:t>Projects:</a:t>
            </a:r>
            <a:r>
              <a:rPr lang="en" sz="1400">
                <a:solidFill>
                  <a:srgbClr val="577287"/>
                </a:solidFill>
                <a:latin typeface="Arial"/>
                <a:ea typeface="Arial"/>
                <a:cs typeface="Arial"/>
                <a:sym typeface="Arial"/>
              </a:rPr>
              <a:t> a searchable index of a user’s private workspaces</a:t>
            </a:r>
            <a:endParaRPr sz="1400">
              <a:solidFill>
                <a:srgbClr val="577287"/>
              </a:solidFill>
              <a:latin typeface="Arial"/>
              <a:ea typeface="Arial"/>
              <a:cs typeface="Arial"/>
              <a:sym typeface="Arial"/>
            </a:endParaRPr>
          </a:p>
          <a:p>
            <a:pPr indent="-317500" lvl="0" marL="571500" rtl="0">
              <a:spcBef>
                <a:spcPts val="0"/>
              </a:spcBef>
              <a:spcAft>
                <a:spcPts val="0"/>
              </a:spcAft>
              <a:buClr>
                <a:srgbClr val="577287"/>
              </a:buClr>
              <a:buSzPts val="1400"/>
              <a:buChar char="●"/>
            </a:pPr>
            <a:r>
              <a:rPr b="1" lang="en" sz="1400">
                <a:solidFill>
                  <a:srgbClr val="577287"/>
                </a:solidFill>
                <a:latin typeface="Arial"/>
                <a:ea typeface="Arial"/>
                <a:cs typeface="Arial"/>
                <a:sym typeface="Arial"/>
              </a:rPr>
              <a:t>Data:</a:t>
            </a:r>
            <a:r>
              <a:rPr lang="en" sz="1400">
                <a:solidFill>
                  <a:srgbClr val="577287"/>
                </a:solidFill>
                <a:latin typeface="Arial"/>
                <a:ea typeface="Arial"/>
                <a:cs typeface="Arial"/>
                <a:sym typeface="Arial"/>
              </a:rPr>
              <a:t> links to tools for querying public datasets &amp; accessing private data</a:t>
            </a:r>
            <a:endParaRPr sz="1400">
              <a:solidFill>
                <a:srgbClr val="577287"/>
              </a:solidFill>
              <a:latin typeface="Arial"/>
              <a:ea typeface="Arial"/>
              <a:cs typeface="Arial"/>
              <a:sym typeface="Arial"/>
            </a:endParaRPr>
          </a:p>
          <a:p>
            <a:pPr indent="-317500" lvl="0" marL="571500" rtl="0">
              <a:spcBef>
                <a:spcPts val="0"/>
              </a:spcBef>
              <a:spcAft>
                <a:spcPts val="0"/>
              </a:spcAft>
              <a:buClr>
                <a:srgbClr val="577287"/>
              </a:buClr>
              <a:buSzPts val="1400"/>
              <a:buChar char="●"/>
            </a:pPr>
            <a:r>
              <a:rPr b="1" lang="en" sz="1400">
                <a:solidFill>
                  <a:srgbClr val="577287"/>
                </a:solidFill>
                <a:latin typeface="Arial"/>
                <a:ea typeface="Arial"/>
                <a:cs typeface="Arial"/>
                <a:sym typeface="Arial"/>
              </a:rPr>
              <a:t>Public Apps:</a:t>
            </a:r>
            <a:r>
              <a:rPr lang="en" sz="1400">
                <a:solidFill>
                  <a:srgbClr val="577287"/>
                </a:solidFill>
                <a:latin typeface="Arial"/>
                <a:ea typeface="Arial"/>
                <a:cs typeface="Arial"/>
                <a:sym typeface="Arial"/>
              </a:rPr>
              <a:t> a searchable, curated gallery of tools &amp; workflows</a:t>
            </a:r>
            <a:endParaRPr sz="1400">
              <a:solidFill>
                <a:srgbClr val="577287"/>
              </a:solidFill>
              <a:latin typeface="Arial"/>
              <a:ea typeface="Arial"/>
              <a:cs typeface="Arial"/>
              <a:sym typeface="Arial"/>
            </a:endParaRPr>
          </a:p>
          <a:p>
            <a:pPr indent="-317500" lvl="0" marL="571500" rtl="0">
              <a:spcBef>
                <a:spcPts val="0"/>
              </a:spcBef>
              <a:spcAft>
                <a:spcPts val="0"/>
              </a:spcAft>
              <a:buClr>
                <a:srgbClr val="577287"/>
              </a:buClr>
              <a:buSzPts val="1400"/>
              <a:buChar char="●"/>
            </a:pPr>
            <a:r>
              <a:rPr b="1" lang="en" sz="1400">
                <a:solidFill>
                  <a:srgbClr val="577287"/>
                </a:solidFill>
                <a:latin typeface="Arial"/>
                <a:ea typeface="Arial"/>
                <a:cs typeface="Arial"/>
                <a:sym typeface="Arial"/>
              </a:rPr>
              <a:t>Public Projects:</a:t>
            </a:r>
            <a:r>
              <a:rPr lang="en" sz="1400">
                <a:solidFill>
                  <a:srgbClr val="577287"/>
                </a:solidFill>
                <a:latin typeface="Arial"/>
                <a:ea typeface="Arial"/>
                <a:cs typeface="Arial"/>
                <a:sym typeface="Arial"/>
              </a:rPr>
              <a:t> a collection of demo projects highlighting specific public datasets and tools</a:t>
            </a:r>
            <a:endParaRPr sz="1400">
              <a:solidFill>
                <a:srgbClr val="577287"/>
              </a:solidFill>
              <a:latin typeface="Arial"/>
              <a:ea typeface="Arial"/>
              <a:cs typeface="Arial"/>
              <a:sym typeface="Arial"/>
            </a:endParaRPr>
          </a:p>
          <a:p>
            <a:pPr indent="-317500" lvl="0" marL="571500" rtl="0">
              <a:spcBef>
                <a:spcPts val="0"/>
              </a:spcBef>
              <a:spcAft>
                <a:spcPts val="0"/>
              </a:spcAft>
              <a:buClr>
                <a:srgbClr val="577287"/>
              </a:buClr>
              <a:buSzPts val="1400"/>
              <a:buChar char="●"/>
            </a:pPr>
            <a:r>
              <a:rPr b="1" lang="en" sz="1400">
                <a:solidFill>
                  <a:srgbClr val="577287"/>
                </a:solidFill>
                <a:latin typeface="Arial"/>
                <a:ea typeface="Arial"/>
                <a:cs typeface="Arial"/>
                <a:sym typeface="Arial"/>
              </a:rPr>
              <a:t>Developer:</a:t>
            </a:r>
            <a:r>
              <a:rPr lang="en" sz="1400">
                <a:solidFill>
                  <a:srgbClr val="577287"/>
                </a:solidFill>
                <a:latin typeface="Arial"/>
                <a:ea typeface="Arial"/>
                <a:cs typeface="Arial"/>
                <a:sym typeface="Arial"/>
              </a:rPr>
              <a:t> links to resources for programmatic access &amp; custom tool development</a:t>
            </a:r>
            <a:endParaRPr sz="1400">
              <a:solidFill>
                <a:srgbClr val="577287"/>
              </a:solidFill>
              <a:latin typeface="Arial"/>
              <a:ea typeface="Arial"/>
              <a:cs typeface="Arial"/>
              <a:sym typeface="Arial"/>
            </a:endParaRPr>
          </a:p>
        </p:txBody>
      </p:sp>
      <p:sp>
        <p:nvSpPr>
          <p:cNvPr id="901" name="Google Shape;901;p147"/>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User-friendly Web Interface</a:t>
            </a:r>
            <a:endParaRPr>
              <a:latin typeface="Arial"/>
              <a:ea typeface="Arial"/>
              <a:cs typeface="Arial"/>
              <a:sym typeface="Arial"/>
            </a:endParaRPr>
          </a:p>
        </p:txBody>
      </p:sp>
      <p:sp>
        <p:nvSpPr>
          <p:cNvPr id="902" name="Google Shape;902;p147"/>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48"/>
          <p:cNvSpPr txBox="1"/>
          <p:nvPr>
            <p:ph idx="4294967295" type="body"/>
          </p:nvPr>
        </p:nvSpPr>
        <p:spPr>
          <a:xfrm>
            <a:off x="401575" y="1669950"/>
            <a:ext cx="3457800" cy="1792200"/>
          </a:xfrm>
          <a:prstGeom prst="rect">
            <a:avLst/>
          </a:prstGeom>
        </p:spPr>
        <p:txBody>
          <a:bodyPr anchorCtr="0" anchor="t" bIns="80900" lIns="80900" spcFirstLastPara="1" rIns="80900" wrap="square" tIns="80900">
            <a:noAutofit/>
          </a:bodyPr>
          <a:lstStyle/>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Powerful RESTful API</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Datasets API for metadata queries</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Object-oriented and user-friendly libraries in Python, R, &amp; Java</a:t>
            </a:r>
            <a:endParaRPr sz="1400">
              <a:solidFill>
                <a:srgbClr val="577287"/>
              </a:solidFill>
              <a:latin typeface="Arial"/>
              <a:ea typeface="Arial"/>
              <a:cs typeface="Arial"/>
              <a:sym typeface="Arial"/>
            </a:endParaRPr>
          </a:p>
        </p:txBody>
      </p:sp>
      <p:sp>
        <p:nvSpPr>
          <p:cNvPr id="908" name="Google Shape;908;p148"/>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Tools for Programmatic Access</a:t>
            </a:r>
            <a:endParaRPr>
              <a:latin typeface="Arial"/>
              <a:ea typeface="Arial"/>
              <a:cs typeface="Arial"/>
              <a:sym typeface="Arial"/>
            </a:endParaRPr>
          </a:p>
        </p:txBody>
      </p:sp>
      <p:sp>
        <p:nvSpPr>
          <p:cNvPr id="909" name="Google Shape;909;p148"/>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910" name="Google Shape;910;p148"/>
          <p:cNvGrpSpPr/>
          <p:nvPr/>
        </p:nvGrpSpPr>
        <p:grpSpPr>
          <a:xfrm>
            <a:off x="4146227" y="1307936"/>
            <a:ext cx="4233445" cy="2972730"/>
            <a:chOff x="5012737" y="2172250"/>
            <a:chExt cx="3463507" cy="2432079"/>
          </a:xfrm>
        </p:grpSpPr>
        <p:pic>
          <p:nvPicPr>
            <p:cNvPr id="911" name="Google Shape;911;p148"/>
            <p:cNvPicPr preferRelativeResize="0"/>
            <p:nvPr/>
          </p:nvPicPr>
          <p:blipFill rotWithShape="1">
            <a:blip r:embed="rId3">
              <a:alphaModFix/>
            </a:blip>
            <a:srcRect b="21764" l="0" r="0" t="0"/>
            <a:stretch/>
          </p:blipFill>
          <p:spPr>
            <a:xfrm>
              <a:off x="5325350" y="2172250"/>
              <a:ext cx="2869025" cy="1559050"/>
            </a:xfrm>
            <a:prstGeom prst="rect">
              <a:avLst/>
            </a:prstGeom>
            <a:noFill/>
            <a:ln cap="flat" cmpd="sng" w="9525">
              <a:solidFill>
                <a:srgbClr val="577287"/>
              </a:solidFill>
              <a:prstDash val="solid"/>
              <a:round/>
              <a:headEnd len="sm" w="sm" type="none"/>
              <a:tailEnd len="sm" w="sm" type="none"/>
            </a:ln>
          </p:spPr>
        </p:pic>
        <p:pic>
          <p:nvPicPr>
            <p:cNvPr id="912" name="Google Shape;912;p148"/>
            <p:cNvPicPr preferRelativeResize="0"/>
            <p:nvPr/>
          </p:nvPicPr>
          <p:blipFill>
            <a:blip r:embed="rId4">
              <a:alphaModFix/>
            </a:blip>
            <a:stretch>
              <a:fillRect/>
            </a:stretch>
          </p:blipFill>
          <p:spPr>
            <a:xfrm>
              <a:off x="7254024" y="3891932"/>
              <a:ext cx="384508" cy="699123"/>
            </a:xfrm>
            <a:prstGeom prst="rect">
              <a:avLst/>
            </a:prstGeom>
            <a:noFill/>
            <a:ln>
              <a:noFill/>
            </a:ln>
          </p:spPr>
        </p:pic>
        <p:pic>
          <p:nvPicPr>
            <p:cNvPr id="913" name="Google Shape;913;p148"/>
            <p:cNvPicPr preferRelativeResize="0"/>
            <p:nvPr/>
          </p:nvPicPr>
          <p:blipFill>
            <a:blip r:embed="rId5">
              <a:alphaModFix/>
            </a:blip>
            <a:stretch>
              <a:fillRect/>
            </a:stretch>
          </p:blipFill>
          <p:spPr>
            <a:xfrm>
              <a:off x="5089123" y="4108755"/>
              <a:ext cx="1051714" cy="302068"/>
            </a:xfrm>
            <a:prstGeom prst="rect">
              <a:avLst/>
            </a:prstGeom>
            <a:noFill/>
            <a:ln>
              <a:noFill/>
            </a:ln>
          </p:spPr>
        </p:pic>
        <p:pic>
          <p:nvPicPr>
            <p:cNvPr id="914" name="Google Shape;914;p148"/>
            <p:cNvPicPr preferRelativeResize="0"/>
            <p:nvPr/>
          </p:nvPicPr>
          <p:blipFill>
            <a:blip r:embed="rId6">
              <a:alphaModFix/>
            </a:blip>
            <a:stretch>
              <a:fillRect/>
            </a:stretch>
          </p:blipFill>
          <p:spPr>
            <a:xfrm>
              <a:off x="6386376" y="4081925"/>
              <a:ext cx="434143" cy="342323"/>
            </a:xfrm>
            <a:prstGeom prst="rect">
              <a:avLst/>
            </a:prstGeom>
            <a:noFill/>
            <a:ln>
              <a:noFill/>
            </a:ln>
          </p:spPr>
        </p:pic>
        <p:sp>
          <p:nvSpPr>
            <p:cNvPr id="915" name="Google Shape;915;p148"/>
            <p:cNvSpPr txBox="1"/>
            <p:nvPr/>
          </p:nvSpPr>
          <p:spPr>
            <a:xfrm>
              <a:off x="8001044" y="3986929"/>
              <a:ext cx="475200" cy="617400"/>
            </a:xfrm>
            <a:prstGeom prst="rect">
              <a:avLst/>
            </a:prstGeom>
            <a:noFill/>
            <a:ln>
              <a:noFill/>
            </a:ln>
          </p:spPr>
          <p:txBody>
            <a:bodyPr anchorCtr="0" anchor="t" bIns="93125" lIns="93125" spcFirstLastPara="1" rIns="93125" wrap="square" tIns="93125">
              <a:noAutofit/>
            </a:bodyPr>
            <a:lstStyle/>
            <a:p>
              <a:pPr indent="0" lvl="0" marL="0" rtl="0">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916" name="Google Shape;916;p148"/>
            <p:cNvSpPr/>
            <p:nvPr/>
          </p:nvSpPr>
          <p:spPr>
            <a:xfrm rot="5400000">
              <a:off x="6584887" y="2173752"/>
              <a:ext cx="319200" cy="3463500"/>
            </a:xfrm>
            <a:prstGeom prst="leftBrace">
              <a:avLst>
                <a:gd fmla="val 8333" name="adj1"/>
                <a:gd fmla="val 50000" name="adj2"/>
              </a:avLst>
            </a:prstGeom>
            <a:noFill/>
            <a:ln cap="flat" cmpd="sng" w="9525">
              <a:solidFill>
                <a:srgbClr val="577287"/>
              </a:solidFill>
              <a:prstDash val="solid"/>
              <a:round/>
              <a:headEnd len="sm" w="sm" type="none"/>
              <a:tailEnd len="sm" w="sm" type="none"/>
            </a:ln>
          </p:spPr>
          <p:txBody>
            <a:bodyPr anchorCtr="0" anchor="ctr" bIns="93125" lIns="93125" spcFirstLastPara="1" rIns="93125" wrap="square" tIns="93125">
              <a:noAutofit/>
            </a:bodyPr>
            <a:lstStyle/>
            <a:p>
              <a:pPr indent="0" lvl="0" marL="0" rtl="0">
                <a:spcBef>
                  <a:spcPts val="0"/>
                </a:spcBef>
                <a:spcAft>
                  <a:spcPts val="0"/>
                </a:spcAft>
                <a:buNone/>
              </a:pPr>
              <a:r>
                <a:t/>
              </a:r>
              <a:endParaRPr sz="1400"/>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49"/>
          <p:cNvSpPr txBox="1"/>
          <p:nvPr>
            <p:ph idx="4294967295" type="body"/>
          </p:nvPr>
        </p:nvSpPr>
        <p:spPr>
          <a:xfrm>
            <a:off x="401575" y="831750"/>
            <a:ext cx="8273100" cy="3818100"/>
          </a:xfrm>
          <a:prstGeom prst="rect">
            <a:avLst/>
          </a:prstGeom>
        </p:spPr>
        <p:txBody>
          <a:bodyPr anchorCtr="0" anchor="t" bIns="80900" lIns="80900" spcFirstLastPara="1" rIns="80900" wrap="square" tIns="80900">
            <a:noAutofit/>
          </a:bodyPr>
          <a:lstStyle/>
          <a:p>
            <a:pPr indent="0" lvl="0" marL="0" rtl="0">
              <a:spcBef>
                <a:spcPts val="0"/>
              </a:spcBef>
              <a:spcAft>
                <a:spcPts val="0"/>
              </a:spcAft>
              <a:buClr>
                <a:srgbClr val="000000"/>
              </a:buClr>
              <a:buSzPts val="1100"/>
              <a:buFont typeface="Arial"/>
              <a:buNone/>
            </a:pPr>
            <a:r>
              <a:rPr b="1" lang="en" sz="1400">
                <a:solidFill>
                  <a:srgbClr val="577287"/>
                </a:solidFill>
                <a:latin typeface="Arial"/>
                <a:ea typeface="Arial"/>
                <a:cs typeface="Arial"/>
                <a:sym typeface="Arial"/>
              </a:rPr>
              <a:t>sevenbridges-r:</a:t>
            </a:r>
            <a:endParaRPr sz="1400">
              <a:solidFill>
                <a:srgbClr val="577287"/>
              </a:solidFill>
              <a:latin typeface="Arial"/>
              <a:ea typeface="Arial"/>
              <a:cs typeface="Arial"/>
              <a:sym typeface="Arial"/>
            </a:endParaRPr>
          </a:p>
          <a:p>
            <a:pPr indent="0" lvl="0" marL="0" rtl="0">
              <a:spcBef>
                <a:spcPts val="0"/>
              </a:spcBef>
              <a:spcAft>
                <a:spcPts val="0"/>
              </a:spcAft>
              <a:buClr>
                <a:srgbClr val="000000"/>
              </a:buClr>
              <a:buSzPts val="1100"/>
              <a:buFont typeface="Arial"/>
              <a:buNone/>
            </a:pPr>
            <a:r>
              <a:t/>
            </a:r>
            <a:endParaRPr sz="600">
              <a:solidFill>
                <a:srgbClr val="577287"/>
              </a:solidFill>
              <a:latin typeface="Arial"/>
              <a:ea typeface="Arial"/>
              <a:cs typeface="Arial"/>
              <a:sym typeface="Arial"/>
            </a:endParaRPr>
          </a:p>
          <a:p>
            <a:pPr indent="-317500" lvl="0" marL="914400" rtl="0">
              <a:spcBef>
                <a:spcPts val="0"/>
              </a:spcBef>
              <a:spcAft>
                <a:spcPts val="0"/>
              </a:spcAft>
              <a:buClr>
                <a:srgbClr val="577287"/>
              </a:buClr>
              <a:buSzPts val="1400"/>
              <a:buFont typeface="Arial"/>
              <a:buChar char="●"/>
            </a:pPr>
            <a:r>
              <a:rPr lang="en" sz="1400">
                <a:solidFill>
                  <a:srgbClr val="577287"/>
                </a:solidFill>
                <a:latin typeface="Arial"/>
                <a:ea typeface="Arial"/>
                <a:cs typeface="Arial"/>
                <a:sym typeface="Arial"/>
              </a:rPr>
              <a:t>An R/Bioconductor package offering easy, programmatic access to the CGC</a:t>
            </a:r>
            <a:endParaRPr b="1" sz="1400">
              <a:solidFill>
                <a:srgbClr val="577287"/>
              </a:solidFill>
              <a:latin typeface="Arial"/>
              <a:ea typeface="Arial"/>
              <a:cs typeface="Arial"/>
              <a:sym typeface="Arial"/>
            </a:endParaRPr>
          </a:p>
          <a:p>
            <a:pPr indent="0" lvl="0" marL="0" rtl="0">
              <a:spcBef>
                <a:spcPts val="400"/>
              </a:spcBef>
              <a:spcAft>
                <a:spcPts val="0"/>
              </a:spcAft>
              <a:buClr>
                <a:srgbClr val="000000"/>
              </a:buClr>
              <a:buSzPts val="1100"/>
              <a:buFont typeface="Arial"/>
              <a:buNone/>
            </a:pPr>
            <a:r>
              <a:t/>
            </a:r>
            <a:endParaRPr sz="600">
              <a:solidFill>
                <a:srgbClr val="577287"/>
              </a:solidFill>
              <a:latin typeface="Arial"/>
              <a:ea typeface="Arial"/>
              <a:cs typeface="Arial"/>
              <a:sym typeface="Arial"/>
            </a:endParaRPr>
          </a:p>
          <a:p>
            <a:pPr indent="-317500" lvl="0" marL="9144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Complete R API client for organizing your files, projects, tasks &amp; project members</a:t>
            </a:r>
            <a:endParaRPr sz="1400">
              <a:solidFill>
                <a:srgbClr val="577287"/>
              </a:solidFill>
              <a:latin typeface="Arial"/>
              <a:ea typeface="Arial"/>
              <a:cs typeface="Arial"/>
              <a:sym typeface="Arial"/>
            </a:endParaRPr>
          </a:p>
          <a:p>
            <a:pPr indent="0" lvl="0" marL="0" rtl="0">
              <a:spcBef>
                <a:spcPts val="400"/>
              </a:spcBef>
              <a:spcAft>
                <a:spcPts val="0"/>
              </a:spcAft>
              <a:buClr>
                <a:srgbClr val="000000"/>
              </a:buClr>
              <a:buSzPts val="1100"/>
              <a:buFont typeface="Arial"/>
              <a:buNone/>
            </a:pPr>
            <a:r>
              <a:t/>
            </a:r>
            <a:endParaRPr sz="600">
              <a:solidFill>
                <a:srgbClr val="577287"/>
              </a:solidFill>
              <a:latin typeface="Arial"/>
              <a:ea typeface="Arial"/>
              <a:cs typeface="Arial"/>
              <a:sym typeface="Arial"/>
            </a:endParaRPr>
          </a:p>
          <a:p>
            <a:pPr indent="-317500" lvl="0" marL="9144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CWL scripting interface for creating tools by writing R functions</a:t>
            </a:r>
            <a:endParaRPr sz="1400">
              <a:solidFill>
                <a:srgbClr val="577287"/>
              </a:solidFill>
              <a:latin typeface="Arial"/>
              <a:ea typeface="Arial"/>
              <a:cs typeface="Arial"/>
              <a:sym typeface="Arial"/>
            </a:endParaRPr>
          </a:p>
          <a:p>
            <a:pPr indent="0" lvl="0" marL="0" rtl="0">
              <a:spcBef>
                <a:spcPts val="400"/>
              </a:spcBef>
              <a:spcAft>
                <a:spcPts val="0"/>
              </a:spcAft>
              <a:buClr>
                <a:srgbClr val="000000"/>
              </a:buClr>
              <a:buSzPts val="1100"/>
              <a:buFont typeface="Arial"/>
              <a:buNone/>
            </a:pPr>
            <a:r>
              <a:t/>
            </a:r>
            <a:endParaRPr sz="600">
              <a:solidFill>
                <a:srgbClr val="577287"/>
              </a:solidFill>
              <a:latin typeface="Arial"/>
              <a:ea typeface="Arial"/>
              <a:cs typeface="Arial"/>
              <a:sym typeface="Arial"/>
            </a:endParaRPr>
          </a:p>
          <a:p>
            <a:pPr indent="-317500" lvl="0" marL="9144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helper for automated cloud task monitoring &amp; batch task creation in R</a:t>
            </a:r>
            <a:endParaRPr sz="1400">
              <a:solidFill>
                <a:srgbClr val="577287"/>
              </a:solidFill>
              <a:latin typeface="Arial"/>
              <a:ea typeface="Arial"/>
              <a:cs typeface="Arial"/>
              <a:sym typeface="Arial"/>
            </a:endParaRPr>
          </a:p>
          <a:p>
            <a:pPr indent="0" lvl="0" marL="0" rtl="0">
              <a:spcBef>
                <a:spcPts val="400"/>
              </a:spcBef>
              <a:spcAft>
                <a:spcPts val="0"/>
              </a:spcAft>
              <a:buClr>
                <a:srgbClr val="000000"/>
              </a:buClr>
              <a:buSzPts val="1100"/>
              <a:buFont typeface="Arial"/>
              <a:buNone/>
            </a:pPr>
            <a:r>
              <a:t/>
            </a:r>
            <a:endParaRPr sz="600">
              <a:solidFill>
                <a:srgbClr val="577287"/>
              </a:solidFill>
              <a:latin typeface="Arial"/>
              <a:ea typeface="Arial"/>
              <a:cs typeface="Arial"/>
              <a:sym typeface="Arial"/>
            </a:endParaRPr>
          </a:p>
          <a:p>
            <a:pPr indent="-317500" lvl="0" marL="9144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bridge for connecting R &amp; open source communities to the CGC</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1400">
              <a:solidFill>
                <a:srgbClr val="577287"/>
              </a:solidFill>
              <a:latin typeface="Arial"/>
              <a:ea typeface="Arial"/>
              <a:cs typeface="Arial"/>
              <a:sym typeface="Arial"/>
            </a:endParaRPr>
          </a:p>
          <a:p>
            <a:pPr indent="0" lvl="0" marL="0" rtl="0">
              <a:spcBef>
                <a:spcPts val="400"/>
              </a:spcBef>
              <a:spcAft>
                <a:spcPts val="0"/>
              </a:spcAft>
              <a:buNone/>
            </a:pPr>
            <a:r>
              <a:rPr b="1" lang="en" sz="1400">
                <a:solidFill>
                  <a:srgbClr val="577287"/>
                </a:solidFill>
                <a:latin typeface="Arial"/>
                <a:ea typeface="Arial"/>
                <a:cs typeface="Arial"/>
                <a:sym typeface="Arial"/>
              </a:rPr>
              <a:t>Github - sevenbridges</a:t>
            </a:r>
            <a:endParaRPr b="1" sz="1400">
              <a:solidFill>
                <a:srgbClr val="577287"/>
              </a:solidFill>
              <a:latin typeface="Arial"/>
              <a:ea typeface="Arial"/>
              <a:cs typeface="Arial"/>
              <a:sym typeface="Arial"/>
            </a:endParaRPr>
          </a:p>
          <a:p>
            <a:pPr indent="0" lvl="0" marL="0" rtl="0">
              <a:spcBef>
                <a:spcPts val="400"/>
              </a:spcBef>
              <a:spcAft>
                <a:spcPts val="0"/>
              </a:spcAft>
              <a:buNone/>
            </a:pPr>
            <a:r>
              <a:rPr lang="en" sz="1400" u="sng">
                <a:solidFill>
                  <a:schemeClr val="hlink"/>
                </a:solidFill>
                <a:latin typeface="Arial"/>
                <a:ea typeface="Arial"/>
                <a:cs typeface="Arial"/>
                <a:sym typeface="Arial"/>
                <a:hlinkClick r:id="rId3"/>
              </a:rPr>
              <a:t>https://sbg.github.io/sevenbridges-r/</a:t>
            </a:r>
            <a:r>
              <a:rPr lang="en" sz="1400">
                <a:solidFill>
                  <a:srgbClr val="577287"/>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spcBef>
                <a:spcPts val="400"/>
              </a:spcBef>
              <a:spcAft>
                <a:spcPts val="0"/>
              </a:spcAft>
              <a:buNone/>
            </a:pPr>
            <a:r>
              <a:t/>
            </a:r>
            <a:endParaRPr sz="1400">
              <a:solidFill>
                <a:srgbClr val="577287"/>
              </a:solidFill>
              <a:latin typeface="Arial"/>
              <a:ea typeface="Arial"/>
              <a:cs typeface="Arial"/>
              <a:sym typeface="Arial"/>
            </a:endParaRPr>
          </a:p>
          <a:p>
            <a:pPr indent="0" lvl="0" marL="0" rtl="0">
              <a:spcBef>
                <a:spcPts val="400"/>
              </a:spcBef>
              <a:spcAft>
                <a:spcPts val="0"/>
              </a:spcAft>
              <a:buNone/>
            </a:pPr>
            <a:r>
              <a:rPr b="1" lang="en" sz="1400">
                <a:solidFill>
                  <a:srgbClr val="577287"/>
                </a:solidFill>
                <a:latin typeface="Arial"/>
                <a:ea typeface="Arial"/>
                <a:cs typeface="Arial"/>
                <a:sym typeface="Arial"/>
              </a:rPr>
              <a:t>Github - teamcgc + cgcR + vignettes </a:t>
            </a:r>
            <a:endParaRPr b="1" sz="1400">
              <a:solidFill>
                <a:srgbClr val="577287"/>
              </a:solidFill>
              <a:latin typeface="Arial"/>
              <a:ea typeface="Arial"/>
              <a:cs typeface="Arial"/>
              <a:sym typeface="Arial"/>
            </a:endParaRPr>
          </a:p>
          <a:p>
            <a:pPr indent="0" lvl="0" marL="0" rtl="0">
              <a:spcBef>
                <a:spcPts val="400"/>
              </a:spcBef>
              <a:spcAft>
                <a:spcPts val="0"/>
              </a:spcAft>
              <a:buNone/>
            </a:pPr>
            <a:r>
              <a:rPr lang="en" sz="1400" u="sng">
                <a:solidFill>
                  <a:schemeClr val="hlink"/>
                </a:solidFill>
                <a:latin typeface="Arial"/>
                <a:ea typeface="Arial"/>
                <a:cs typeface="Arial"/>
                <a:sym typeface="Arial"/>
                <a:hlinkClick r:id="rId4"/>
              </a:rPr>
              <a:t>https://github.com/teamcgc/cgcR/blob/master/vignettes/SBCGC-R-Overview-RNASeqWf-Batch.Rmd</a:t>
            </a:r>
            <a:r>
              <a:rPr lang="en" sz="1400">
                <a:solidFill>
                  <a:srgbClr val="577287"/>
                </a:solidFill>
                <a:latin typeface="Arial"/>
                <a:ea typeface="Arial"/>
                <a:cs typeface="Arial"/>
                <a:sym typeface="Arial"/>
              </a:rPr>
              <a:t> </a:t>
            </a:r>
            <a:endParaRPr sz="1400">
              <a:solidFill>
                <a:srgbClr val="577287"/>
              </a:solidFill>
              <a:latin typeface="Arial"/>
              <a:ea typeface="Arial"/>
              <a:cs typeface="Arial"/>
              <a:sym typeface="Arial"/>
            </a:endParaRPr>
          </a:p>
        </p:txBody>
      </p:sp>
      <p:sp>
        <p:nvSpPr>
          <p:cNvPr id="922" name="Google Shape;922;p149"/>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Tools for Programmatic Access (continued)</a:t>
            </a:r>
            <a:endParaRPr>
              <a:latin typeface="Arial"/>
              <a:ea typeface="Arial"/>
              <a:cs typeface="Arial"/>
              <a:sym typeface="Arial"/>
            </a:endParaRPr>
          </a:p>
        </p:txBody>
      </p:sp>
      <p:sp>
        <p:nvSpPr>
          <p:cNvPr id="923" name="Google Shape;923;p149"/>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50"/>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Research Management Tools</a:t>
            </a:r>
            <a:endParaRPr>
              <a:latin typeface="Arial"/>
              <a:ea typeface="Arial"/>
              <a:cs typeface="Arial"/>
              <a:sym typeface="Arial"/>
            </a:endParaRPr>
          </a:p>
        </p:txBody>
      </p:sp>
      <p:pic>
        <p:nvPicPr>
          <p:cNvPr id="929" name="Google Shape;929;p150"/>
          <p:cNvPicPr preferRelativeResize="0"/>
          <p:nvPr/>
        </p:nvPicPr>
        <p:blipFill>
          <a:blip r:embed="rId3">
            <a:alphaModFix/>
          </a:blip>
          <a:stretch>
            <a:fillRect/>
          </a:stretch>
        </p:blipFill>
        <p:spPr>
          <a:xfrm>
            <a:off x="3644850" y="1544000"/>
            <a:ext cx="5163100" cy="2223524"/>
          </a:xfrm>
          <a:prstGeom prst="rect">
            <a:avLst/>
          </a:prstGeom>
          <a:noFill/>
          <a:ln cap="flat" cmpd="sng" w="9525">
            <a:solidFill>
              <a:schemeClr val="lt2"/>
            </a:solidFill>
            <a:prstDash val="solid"/>
            <a:round/>
            <a:headEnd len="sm" w="sm" type="none"/>
            <a:tailEnd len="sm" w="sm" type="none"/>
          </a:ln>
        </p:spPr>
      </p:pic>
      <p:sp>
        <p:nvSpPr>
          <p:cNvPr id="930" name="Google Shape;930;p150"/>
          <p:cNvSpPr txBox="1"/>
          <p:nvPr>
            <p:ph idx="4294967295" type="body"/>
          </p:nvPr>
        </p:nvSpPr>
        <p:spPr>
          <a:xfrm>
            <a:off x="161550" y="1212750"/>
            <a:ext cx="3320400" cy="3405000"/>
          </a:xfrm>
          <a:prstGeom prst="rect">
            <a:avLst/>
          </a:prstGeom>
        </p:spPr>
        <p:txBody>
          <a:bodyPr anchorCtr="0" anchor="t" bIns="80900" lIns="80900" spcFirstLastPara="1" rIns="80900" wrap="square" tIns="80900">
            <a:noAutofit/>
          </a:bodyPr>
          <a:lstStyle/>
          <a:p>
            <a:pPr indent="-203200" lvl="0" marL="342900" rtl="0">
              <a:spcBef>
                <a:spcPts val="400"/>
              </a:spcBef>
              <a:spcAft>
                <a:spcPts val="0"/>
              </a:spcAft>
              <a:buClr>
                <a:srgbClr val="577287"/>
              </a:buClr>
              <a:buSzPts val="1400"/>
              <a:buChar char="●"/>
            </a:pPr>
            <a:r>
              <a:rPr b="1" lang="en" sz="1400">
                <a:solidFill>
                  <a:srgbClr val="577287"/>
                </a:solidFill>
                <a:latin typeface="Arial"/>
                <a:ea typeface="Arial"/>
                <a:cs typeface="Arial"/>
                <a:sym typeface="Arial"/>
              </a:rPr>
              <a:t>Projects:</a:t>
            </a:r>
            <a:r>
              <a:rPr lang="en" sz="1400">
                <a:solidFill>
                  <a:srgbClr val="577287"/>
                </a:solidFill>
                <a:latin typeface="Arial"/>
                <a:ea typeface="Arial"/>
                <a:cs typeface="Arial"/>
                <a:sym typeface="Arial"/>
              </a:rPr>
              <a:t> Secure &amp; customizable private workspaces for the management of: </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1" marL="685800" rtl="0">
              <a:spcBef>
                <a:spcPts val="400"/>
              </a:spcBef>
              <a:spcAft>
                <a:spcPts val="0"/>
              </a:spcAft>
              <a:buClr>
                <a:srgbClr val="577287"/>
              </a:buClr>
              <a:buSzPts val="1400"/>
              <a:buChar char="●"/>
            </a:pPr>
            <a:r>
              <a:rPr b="1" lang="en" sz="1400">
                <a:solidFill>
                  <a:srgbClr val="577287"/>
                </a:solidFill>
                <a:latin typeface="Arial"/>
                <a:ea typeface="Arial"/>
                <a:cs typeface="Arial"/>
                <a:sym typeface="Arial"/>
              </a:rPr>
              <a:t>Files</a:t>
            </a:r>
            <a:r>
              <a:rPr lang="en" sz="1400">
                <a:solidFill>
                  <a:srgbClr val="577287"/>
                </a:solidFill>
                <a:latin typeface="Arial"/>
                <a:ea typeface="Arial"/>
                <a:cs typeface="Arial"/>
                <a:sym typeface="Arial"/>
              </a:rPr>
              <a:t> (input &amp; output data)</a:t>
            </a:r>
            <a:endParaRPr sz="1400">
              <a:solidFill>
                <a:srgbClr val="577287"/>
              </a:solidFill>
              <a:latin typeface="Arial"/>
              <a:ea typeface="Arial"/>
              <a:cs typeface="Arial"/>
              <a:sym typeface="Arial"/>
            </a:endParaRPr>
          </a:p>
          <a:p>
            <a:pPr indent="-317500" lvl="1" marL="685800" rtl="0">
              <a:spcBef>
                <a:spcPts val="0"/>
              </a:spcBef>
              <a:spcAft>
                <a:spcPts val="0"/>
              </a:spcAft>
              <a:buClr>
                <a:srgbClr val="577287"/>
              </a:buClr>
              <a:buSzPts val="1400"/>
              <a:buChar char="●"/>
            </a:pPr>
            <a:r>
              <a:rPr b="1" lang="en" sz="1400">
                <a:solidFill>
                  <a:srgbClr val="577287"/>
                </a:solidFill>
                <a:latin typeface="Arial"/>
                <a:ea typeface="Arial"/>
                <a:cs typeface="Arial"/>
                <a:sym typeface="Arial"/>
              </a:rPr>
              <a:t>Apps</a:t>
            </a:r>
            <a:r>
              <a:rPr lang="en" sz="1400">
                <a:solidFill>
                  <a:srgbClr val="577287"/>
                </a:solidFill>
                <a:latin typeface="Arial"/>
                <a:ea typeface="Arial"/>
                <a:cs typeface="Arial"/>
                <a:sym typeface="Arial"/>
              </a:rPr>
              <a:t> (tools &amp; workflows)</a:t>
            </a:r>
            <a:endParaRPr sz="1400">
              <a:solidFill>
                <a:srgbClr val="577287"/>
              </a:solidFill>
              <a:latin typeface="Arial"/>
              <a:ea typeface="Arial"/>
              <a:cs typeface="Arial"/>
              <a:sym typeface="Arial"/>
            </a:endParaRPr>
          </a:p>
          <a:p>
            <a:pPr indent="-317500" lvl="1" marL="685800" rtl="0">
              <a:spcBef>
                <a:spcPts val="0"/>
              </a:spcBef>
              <a:spcAft>
                <a:spcPts val="0"/>
              </a:spcAft>
              <a:buClr>
                <a:srgbClr val="577287"/>
              </a:buClr>
              <a:buSzPts val="1400"/>
              <a:buChar char="●"/>
            </a:pPr>
            <a:r>
              <a:rPr b="1" lang="en" sz="1400">
                <a:solidFill>
                  <a:srgbClr val="577287"/>
                </a:solidFill>
                <a:latin typeface="Arial"/>
                <a:ea typeface="Arial"/>
                <a:cs typeface="Arial"/>
                <a:sym typeface="Arial"/>
              </a:rPr>
              <a:t>Tasks</a:t>
            </a:r>
            <a:r>
              <a:rPr lang="en" sz="1400">
                <a:solidFill>
                  <a:srgbClr val="577287"/>
                </a:solidFill>
                <a:latin typeface="Arial"/>
                <a:ea typeface="Arial"/>
                <a:cs typeface="Arial"/>
                <a:sym typeface="Arial"/>
              </a:rPr>
              <a:t> (computation runs)</a:t>
            </a:r>
            <a:endParaRPr sz="1400">
              <a:solidFill>
                <a:srgbClr val="577287"/>
              </a:solidFill>
              <a:latin typeface="Arial"/>
              <a:ea typeface="Arial"/>
              <a:cs typeface="Arial"/>
              <a:sym typeface="Arial"/>
            </a:endParaRPr>
          </a:p>
          <a:p>
            <a:pPr indent="-317500" lvl="1" marL="685800" rtl="0">
              <a:spcBef>
                <a:spcPts val="0"/>
              </a:spcBef>
              <a:spcAft>
                <a:spcPts val="0"/>
              </a:spcAft>
              <a:buClr>
                <a:srgbClr val="577287"/>
              </a:buClr>
              <a:buSzPts val="1400"/>
              <a:buChar char="●"/>
            </a:pPr>
            <a:r>
              <a:rPr b="1" lang="en" sz="1400">
                <a:solidFill>
                  <a:srgbClr val="577287"/>
                </a:solidFill>
                <a:latin typeface="Arial"/>
                <a:ea typeface="Arial"/>
                <a:cs typeface="Arial"/>
                <a:sym typeface="Arial"/>
              </a:rPr>
              <a:t>Members</a:t>
            </a:r>
            <a:r>
              <a:rPr lang="en" sz="1400">
                <a:solidFill>
                  <a:srgbClr val="577287"/>
                </a:solidFill>
                <a:latin typeface="Arial"/>
                <a:ea typeface="Arial"/>
                <a:cs typeface="Arial"/>
                <a:sym typeface="Arial"/>
              </a:rPr>
              <a:t> (collaborators) </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203200" lvl="0" marL="3429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Automatically generated, durable records of input/output files and app versions &amp; parameters for every task</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1400">
              <a:solidFill>
                <a:srgbClr val="577287"/>
              </a:solidFill>
              <a:latin typeface="Arial"/>
              <a:ea typeface="Arial"/>
              <a:cs typeface="Arial"/>
              <a:sym typeface="Arial"/>
            </a:endParaRPr>
          </a:p>
        </p:txBody>
      </p:sp>
      <p:sp>
        <p:nvSpPr>
          <p:cNvPr id="931" name="Google Shape;931;p150"/>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51"/>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Data Security Tools</a:t>
            </a:r>
            <a:endParaRPr>
              <a:latin typeface="Arial"/>
              <a:ea typeface="Arial"/>
              <a:cs typeface="Arial"/>
              <a:sym typeface="Arial"/>
            </a:endParaRPr>
          </a:p>
        </p:txBody>
      </p:sp>
      <p:pic>
        <p:nvPicPr>
          <p:cNvPr id="937" name="Google Shape;937;p151"/>
          <p:cNvPicPr preferRelativeResize="0"/>
          <p:nvPr/>
        </p:nvPicPr>
        <p:blipFill rotWithShape="1">
          <a:blip r:embed="rId3">
            <a:alphaModFix/>
          </a:blip>
          <a:srcRect b="1498" l="0" r="0" t="8791"/>
          <a:stretch/>
        </p:blipFill>
        <p:spPr>
          <a:xfrm>
            <a:off x="3739050" y="972500"/>
            <a:ext cx="4853559" cy="2069774"/>
          </a:xfrm>
          <a:prstGeom prst="rect">
            <a:avLst/>
          </a:prstGeom>
          <a:noFill/>
          <a:ln cap="flat" cmpd="sng" w="9525">
            <a:solidFill>
              <a:schemeClr val="lt2"/>
            </a:solidFill>
            <a:prstDash val="solid"/>
            <a:round/>
            <a:headEnd len="sm" w="sm" type="none"/>
            <a:tailEnd len="sm" w="sm" type="none"/>
          </a:ln>
        </p:spPr>
      </p:pic>
      <p:sp>
        <p:nvSpPr>
          <p:cNvPr id="938" name="Google Shape;938;p151"/>
          <p:cNvSpPr txBox="1"/>
          <p:nvPr>
            <p:ph idx="4294967295" type="body"/>
          </p:nvPr>
        </p:nvSpPr>
        <p:spPr>
          <a:xfrm>
            <a:off x="165875" y="884625"/>
            <a:ext cx="3369600" cy="3729900"/>
          </a:xfrm>
          <a:prstGeom prst="rect">
            <a:avLst/>
          </a:prstGeom>
        </p:spPr>
        <p:txBody>
          <a:bodyPr anchorCtr="0" anchor="t" bIns="80900" lIns="80900" spcFirstLastPara="1" rIns="80900" wrap="square" tIns="80900">
            <a:noAutofit/>
          </a:bodyPr>
          <a:lstStyle/>
          <a:p>
            <a:pPr indent="-203200" lvl="0" marL="3429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Per-file, per-user permissions management for controlled-access data (</a:t>
            </a:r>
            <a:r>
              <a:rPr i="1" lang="en" sz="1400">
                <a:solidFill>
                  <a:srgbClr val="577287"/>
                </a:solidFill>
                <a:latin typeface="Arial"/>
                <a:ea typeface="Arial"/>
                <a:cs typeface="Arial"/>
                <a:sym typeface="Arial"/>
              </a:rPr>
              <a:t>Controlled Data</a:t>
            </a:r>
            <a:r>
              <a:rPr lang="en" sz="1400">
                <a:solidFill>
                  <a:srgbClr val="577287"/>
                </a:solidFill>
                <a:latin typeface="Arial"/>
                <a:ea typeface="Arial"/>
                <a:cs typeface="Arial"/>
                <a:sym typeface="Arial"/>
              </a:rPr>
              <a:t>) that help users keep data secure</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203200" lvl="0" marL="342900" rtl="0">
              <a:spcBef>
                <a:spcPts val="400"/>
              </a:spcBef>
              <a:spcAft>
                <a:spcPts val="0"/>
              </a:spcAft>
              <a:buClr>
                <a:srgbClr val="577287"/>
              </a:buClr>
              <a:buSzPts val="1400"/>
              <a:buFont typeface="Arial"/>
              <a:buChar char="●"/>
            </a:pPr>
            <a:r>
              <a:rPr b="1" lang="en" sz="1400">
                <a:solidFill>
                  <a:srgbClr val="577287"/>
                </a:solidFill>
                <a:latin typeface="Arial"/>
                <a:ea typeface="Arial"/>
                <a:cs typeface="Arial"/>
                <a:sym typeface="Arial"/>
              </a:rPr>
              <a:t>Standard projects:</a:t>
            </a:r>
            <a:r>
              <a:rPr lang="en" sz="1400">
                <a:solidFill>
                  <a:srgbClr val="577287"/>
                </a:solidFill>
                <a:latin typeface="Arial"/>
                <a:ea typeface="Arial"/>
                <a:cs typeface="Arial"/>
                <a:sym typeface="Arial"/>
              </a:rPr>
              <a:t> Workspaces for open-access data (</a:t>
            </a:r>
            <a:r>
              <a:rPr i="1" lang="en" sz="1400">
                <a:solidFill>
                  <a:srgbClr val="577287"/>
                </a:solidFill>
                <a:latin typeface="Arial"/>
                <a:ea typeface="Arial"/>
                <a:cs typeface="Arial"/>
                <a:sym typeface="Arial"/>
              </a:rPr>
              <a:t>Open Data</a:t>
            </a:r>
            <a:r>
              <a:rPr lang="en" sz="1400">
                <a:solidFill>
                  <a:srgbClr val="577287"/>
                </a:solidFill>
                <a:latin typeface="Arial"/>
                <a:ea typeface="Arial"/>
                <a:cs typeface="Arial"/>
                <a:sym typeface="Arial"/>
              </a:rPr>
              <a:t>). Any CGC user can be invited as a Member.</a:t>
            </a:r>
            <a:endParaRPr sz="1400">
              <a:solidFill>
                <a:srgbClr val="577287"/>
              </a:solidFill>
              <a:latin typeface="Arial"/>
              <a:ea typeface="Arial"/>
              <a:cs typeface="Arial"/>
              <a:sym typeface="Arial"/>
            </a:endParaRPr>
          </a:p>
          <a:p>
            <a:pPr indent="0" lvl="0" marL="228600" rtl="0">
              <a:spcBef>
                <a:spcPts val="400"/>
              </a:spcBef>
              <a:spcAft>
                <a:spcPts val="0"/>
              </a:spcAft>
              <a:buNone/>
            </a:pPr>
            <a:r>
              <a:t/>
            </a:r>
            <a:endParaRPr sz="600">
              <a:solidFill>
                <a:srgbClr val="577287"/>
              </a:solidFill>
              <a:latin typeface="Arial"/>
              <a:ea typeface="Arial"/>
              <a:cs typeface="Arial"/>
              <a:sym typeface="Arial"/>
            </a:endParaRPr>
          </a:p>
          <a:p>
            <a:pPr indent="-203200" lvl="0" marL="342900" rtl="0">
              <a:spcBef>
                <a:spcPts val="400"/>
              </a:spcBef>
              <a:spcAft>
                <a:spcPts val="0"/>
              </a:spcAft>
              <a:buClr>
                <a:srgbClr val="577287"/>
              </a:buClr>
              <a:buSzPts val="1400"/>
              <a:buChar char="●"/>
            </a:pPr>
            <a:r>
              <a:rPr b="1" lang="en" sz="1400">
                <a:solidFill>
                  <a:srgbClr val="577287"/>
                </a:solidFill>
                <a:latin typeface="Arial"/>
                <a:ea typeface="Arial"/>
                <a:cs typeface="Arial"/>
                <a:sym typeface="Arial"/>
              </a:rPr>
              <a:t>Controlled Projects:</a:t>
            </a:r>
            <a:r>
              <a:rPr lang="en" sz="1400">
                <a:solidFill>
                  <a:srgbClr val="577287"/>
                </a:solidFill>
                <a:latin typeface="Arial"/>
                <a:ea typeface="Arial"/>
                <a:cs typeface="Arial"/>
                <a:sym typeface="Arial"/>
              </a:rPr>
              <a:t> Restricted-access workspaces for Controlled Data. Only CGC users with approval from dbGaP or ICGC to access Controlled Data can be invited as a Member.</a:t>
            </a:r>
            <a:endParaRPr sz="1400">
              <a:solidFill>
                <a:srgbClr val="577287"/>
              </a:solidFill>
              <a:latin typeface="Arial"/>
              <a:ea typeface="Arial"/>
              <a:cs typeface="Arial"/>
              <a:sym typeface="Arial"/>
            </a:endParaRPr>
          </a:p>
        </p:txBody>
      </p:sp>
      <p:sp>
        <p:nvSpPr>
          <p:cNvPr id="939" name="Google Shape;939;p151"/>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940" name="Google Shape;940;p151"/>
          <p:cNvPicPr preferRelativeResize="0"/>
          <p:nvPr/>
        </p:nvPicPr>
        <p:blipFill rotWithShape="1">
          <a:blip r:embed="rId4">
            <a:alphaModFix/>
          </a:blip>
          <a:srcRect b="2334" l="1055" r="1202" t="1999"/>
          <a:stretch/>
        </p:blipFill>
        <p:spPr>
          <a:xfrm>
            <a:off x="4910075" y="1934750"/>
            <a:ext cx="3482426" cy="18886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pic>
        <p:nvPicPr>
          <p:cNvPr id="945" name="Google Shape;945;p152"/>
          <p:cNvPicPr preferRelativeResize="0"/>
          <p:nvPr/>
        </p:nvPicPr>
        <p:blipFill>
          <a:blip r:embed="rId3">
            <a:alphaModFix/>
          </a:blip>
          <a:stretch>
            <a:fillRect/>
          </a:stretch>
        </p:blipFill>
        <p:spPr>
          <a:xfrm>
            <a:off x="3805250" y="1325368"/>
            <a:ext cx="5002700" cy="2617132"/>
          </a:xfrm>
          <a:prstGeom prst="rect">
            <a:avLst/>
          </a:prstGeom>
          <a:noFill/>
          <a:ln cap="flat" cmpd="sng" w="9525">
            <a:solidFill>
              <a:srgbClr val="577287"/>
            </a:solidFill>
            <a:prstDash val="solid"/>
            <a:round/>
            <a:headEnd len="sm" w="sm" type="none"/>
            <a:tailEnd len="sm" w="sm" type="none"/>
          </a:ln>
        </p:spPr>
      </p:pic>
      <p:sp>
        <p:nvSpPr>
          <p:cNvPr id="946" name="Google Shape;946;p152"/>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Collaboration Tools</a:t>
            </a:r>
            <a:endParaRPr>
              <a:latin typeface="Arial"/>
              <a:ea typeface="Arial"/>
              <a:cs typeface="Arial"/>
              <a:sym typeface="Arial"/>
            </a:endParaRPr>
          </a:p>
        </p:txBody>
      </p:sp>
      <p:sp>
        <p:nvSpPr>
          <p:cNvPr id="947" name="Google Shape;947;p152"/>
          <p:cNvSpPr txBox="1"/>
          <p:nvPr>
            <p:ph idx="4294967295" type="body"/>
          </p:nvPr>
        </p:nvSpPr>
        <p:spPr>
          <a:xfrm>
            <a:off x="165875" y="1593750"/>
            <a:ext cx="3320400" cy="2494800"/>
          </a:xfrm>
          <a:prstGeom prst="rect">
            <a:avLst/>
          </a:prstGeom>
        </p:spPr>
        <p:txBody>
          <a:bodyPr anchorCtr="0" anchor="t" bIns="80900" lIns="80900" spcFirstLastPara="1" rIns="80900" wrap="square" tIns="80900">
            <a:noAutofit/>
          </a:bodyPr>
          <a:lstStyle/>
          <a:p>
            <a:pPr indent="-203200" lvl="0" marL="342900" marR="0" rtl="0" algn="l">
              <a:lnSpc>
                <a:spcPct val="100000"/>
              </a:lnSpc>
              <a:spcBef>
                <a:spcPts val="400"/>
              </a:spcBef>
              <a:spcAft>
                <a:spcPts val="0"/>
              </a:spcAft>
              <a:buClr>
                <a:srgbClr val="577287"/>
              </a:buClr>
              <a:buSzPts val="1400"/>
              <a:buFont typeface="Proxima Nova"/>
              <a:buChar char="●"/>
            </a:pPr>
            <a:r>
              <a:rPr lang="en" sz="1400">
                <a:solidFill>
                  <a:srgbClr val="577287"/>
                </a:solidFill>
                <a:latin typeface="Arial"/>
                <a:ea typeface="Arial"/>
                <a:cs typeface="Arial"/>
                <a:sym typeface="Arial"/>
              </a:rPr>
              <a:t>Customizable permissions for each project </a:t>
            </a:r>
            <a:r>
              <a:rPr b="1" lang="en" sz="1400">
                <a:solidFill>
                  <a:srgbClr val="577287"/>
                </a:solidFill>
                <a:latin typeface="Arial"/>
                <a:ea typeface="Arial"/>
                <a:cs typeface="Arial"/>
                <a:sym typeface="Arial"/>
              </a:rPr>
              <a:t>Member</a:t>
            </a:r>
            <a:endParaRPr b="1" sz="1400">
              <a:solidFill>
                <a:srgbClr val="577287"/>
              </a:solidFill>
              <a:latin typeface="Arial"/>
              <a:ea typeface="Arial"/>
              <a:cs typeface="Arial"/>
              <a:sym typeface="Arial"/>
            </a:endParaRPr>
          </a:p>
          <a:p>
            <a:pPr indent="-114300" lvl="0" marL="342900" rtl="0">
              <a:spcBef>
                <a:spcPts val="400"/>
              </a:spcBef>
              <a:spcAft>
                <a:spcPts val="0"/>
              </a:spcAft>
              <a:buNone/>
            </a:pPr>
            <a:r>
              <a:t/>
            </a:r>
            <a:endParaRPr sz="600">
              <a:solidFill>
                <a:srgbClr val="577287"/>
              </a:solidFill>
              <a:latin typeface="Arial"/>
              <a:ea typeface="Arial"/>
              <a:cs typeface="Arial"/>
              <a:sym typeface="Arial"/>
            </a:endParaRPr>
          </a:p>
          <a:p>
            <a:pPr indent="-114300" lvl="0" marL="342900" rtl="0">
              <a:spcBef>
                <a:spcPts val="400"/>
              </a:spcBef>
              <a:spcAft>
                <a:spcPts val="0"/>
              </a:spcAft>
              <a:buNone/>
            </a:pPr>
            <a:r>
              <a:t/>
            </a:r>
            <a:endParaRPr sz="600">
              <a:solidFill>
                <a:srgbClr val="577287"/>
              </a:solidFill>
              <a:latin typeface="Arial"/>
              <a:ea typeface="Arial"/>
              <a:cs typeface="Arial"/>
              <a:sym typeface="Arial"/>
            </a:endParaRPr>
          </a:p>
          <a:p>
            <a:pPr indent="-203200" lvl="0" marL="3429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Customizable project </a:t>
            </a:r>
            <a:r>
              <a:rPr b="1" lang="en" sz="1400">
                <a:solidFill>
                  <a:srgbClr val="577287"/>
                </a:solidFill>
                <a:latin typeface="Arial"/>
                <a:ea typeface="Arial"/>
                <a:cs typeface="Arial"/>
                <a:sym typeface="Arial"/>
              </a:rPr>
              <a:t>Description</a:t>
            </a:r>
            <a:r>
              <a:rPr lang="en" sz="1400">
                <a:solidFill>
                  <a:srgbClr val="577287"/>
                </a:solidFill>
                <a:latin typeface="Arial"/>
                <a:ea typeface="Arial"/>
                <a:cs typeface="Arial"/>
                <a:sym typeface="Arial"/>
              </a:rPr>
              <a:t>, </a:t>
            </a:r>
            <a:r>
              <a:rPr b="1" lang="en" sz="1400">
                <a:solidFill>
                  <a:srgbClr val="577287"/>
                </a:solidFill>
                <a:latin typeface="Arial"/>
                <a:ea typeface="Arial"/>
                <a:cs typeface="Arial"/>
                <a:sym typeface="Arial"/>
              </a:rPr>
              <a:t>Notes</a:t>
            </a:r>
            <a:r>
              <a:rPr lang="en" sz="1400">
                <a:solidFill>
                  <a:srgbClr val="577287"/>
                </a:solidFill>
                <a:latin typeface="Arial"/>
                <a:ea typeface="Arial"/>
                <a:cs typeface="Arial"/>
                <a:sym typeface="Arial"/>
              </a:rPr>
              <a:t>, and </a:t>
            </a:r>
            <a:r>
              <a:rPr b="1" lang="en" sz="1400">
                <a:solidFill>
                  <a:srgbClr val="577287"/>
                </a:solidFill>
                <a:latin typeface="Arial"/>
                <a:ea typeface="Arial"/>
                <a:cs typeface="Arial"/>
                <a:sym typeface="Arial"/>
              </a:rPr>
              <a:t>Email notifications</a:t>
            </a:r>
            <a:r>
              <a:rPr lang="en" sz="1400">
                <a:solidFill>
                  <a:srgbClr val="577287"/>
                </a:solidFill>
                <a:latin typeface="Arial"/>
                <a:ea typeface="Arial"/>
                <a:cs typeface="Arial"/>
                <a:sym typeface="Arial"/>
              </a:rPr>
              <a:t> for communicating with collaborators in real time around the world</a:t>
            </a:r>
            <a:br>
              <a:rPr lang="en" sz="1400">
                <a:solidFill>
                  <a:srgbClr val="577287"/>
                </a:solidFill>
                <a:latin typeface="Arial"/>
                <a:ea typeface="Arial"/>
                <a:cs typeface="Arial"/>
                <a:sym typeface="Arial"/>
              </a:rPr>
            </a:br>
            <a:endParaRPr sz="1400">
              <a:solidFill>
                <a:srgbClr val="577287"/>
              </a:solidFill>
              <a:latin typeface="Arial"/>
              <a:ea typeface="Arial"/>
              <a:cs typeface="Arial"/>
              <a:sym typeface="Arial"/>
            </a:endParaRPr>
          </a:p>
          <a:p>
            <a:pPr indent="-114300" lvl="0" marL="342900" rtl="0">
              <a:spcBef>
                <a:spcPts val="400"/>
              </a:spcBef>
              <a:spcAft>
                <a:spcPts val="0"/>
              </a:spcAft>
              <a:buNone/>
            </a:pPr>
            <a:r>
              <a:t/>
            </a:r>
            <a:endParaRPr sz="1400">
              <a:solidFill>
                <a:srgbClr val="577287"/>
              </a:solidFill>
              <a:latin typeface="Arial"/>
              <a:ea typeface="Arial"/>
              <a:cs typeface="Arial"/>
              <a:sym typeface="Arial"/>
            </a:endParaRPr>
          </a:p>
        </p:txBody>
      </p:sp>
      <p:sp>
        <p:nvSpPr>
          <p:cNvPr id="948" name="Google Shape;948;p152"/>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pic>
        <p:nvPicPr>
          <p:cNvPr id="953" name="Google Shape;953;p153"/>
          <p:cNvPicPr preferRelativeResize="0"/>
          <p:nvPr/>
        </p:nvPicPr>
        <p:blipFill rotWithShape="1">
          <a:blip r:embed="rId3">
            <a:alphaModFix/>
          </a:blip>
          <a:srcRect b="0" l="768" r="758" t="0"/>
          <a:stretch/>
        </p:blipFill>
        <p:spPr>
          <a:xfrm>
            <a:off x="3780150" y="1153175"/>
            <a:ext cx="1583701" cy="570893"/>
          </a:xfrm>
          <a:prstGeom prst="rect">
            <a:avLst/>
          </a:prstGeom>
          <a:noFill/>
          <a:ln>
            <a:noFill/>
          </a:ln>
        </p:spPr>
      </p:pic>
      <p:pic>
        <p:nvPicPr>
          <p:cNvPr id="954" name="Google Shape;954;p153"/>
          <p:cNvPicPr preferRelativeResize="0"/>
          <p:nvPr/>
        </p:nvPicPr>
        <p:blipFill>
          <a:blip r:embed="rId4">
            <a:alphaModFix/>
          </a:blip>
          <a:stretch>
            <a:fillRect/>
          </a:stretch>
        </p:blipFill>
        <p:spPr>
          <a:xfrm>
            <a:off x="800034" y="2147658"/>
            <a:ext cx="2189715" cy="784250"/>
          </a:xfrm>
          <a:prstGeom prst="rect">
            <a:avLst/>
          </a:prstGeom>
          <a:noFill/>
          <a:ln>
            <a:noFill/>
          </a:ln>
        </p:spPr>
      </p:pic>
      <p:pic>
        <p:nvPicPr>
          <p:cNvPr id="955" name="Google Shape;955;p153"/>
          <p:cNvPicPr preferRelativeResize="0"/>
          <p:nvPr/>
        </p:nvPicPr>
        <p:blipFill>
          <a:blip r:embed="rId5">
            <a:alphaModFix/>
          </a:blip>
          <a:stretch>
            <a:fillRect/>
          </a:stretch>
        </p:blipFill>
        <p:spPr>
          <a:xfrm>
            <a:off x="596754" y="3498297"/>
            <a:ext cx="2748675" cy="475400"/>
          </a:xfrm>
          <a:prstGeom prst="rect">
            <a:avLst/>
          </a:prstGeom>
          <a:noFill/>
          <a:ln>
            <a:noFill/>
          </a:ln>
        </p:spPr>
      </p:pic>
      <p:pic>
        <p:nvPicPr>
          <p:cNvPr id="956" name="Google Shape;956;p153"/>
          <p:cNvPicPr preferRelativeResize="0"/>
          <p:nvPr/>
        </p:nvPicPr>
        <p:blipFill rotWithShape="1">
          <a:blip r:embed="rId6">
            <a:alphaModFix/>
          </a:blip>
          <a:srcRect b="20507" l="4571" r="0" t="16776"/>
          <a:stretch/>
        </p:blipFill>
        <p:spPr>
          <a:xfrm>
            <a:off x="1181645" y="1050088"/>
            <a:ext cx="1426494" cy="784250"/>
          </a:xfrm>
          <a:prstGeom prst="rect">
            <a:avLst/>
          </a:prstGeom>
          <a:noFill/>
          <a:ln>
            <a:noFill/>
          </a:ln>
        </p:spPr>
      </p:pic>
      <p:pic>
        <p:nvPicPr>
          <p:cNvPr id="957" name="Google Shape;957;p153"/>
          <p:cNvPicPr preferRelativeResize="0"/>
          <p:nvPr/>
        </p:nvPicPr>
        <p:blipFill>
          <a:blip r:embed="rId7">
            <a:alphaModFix/>
          </a:blip>
          <a:stretch>
            <a:fillRect/>
          </a:stretch>
        </p:blipFill>
        <p:spPr>
          <a:xfrm>
            <a:off x="6546297" y="2262376"/>
            <a:ext cx="1580679" cy="554813"/>
          </a:xfrm>
          <a:prstGeom prst="rect">
            <a:avLst/>
          </a:prstGeom>
          <a:noFill/>
          <a:ln>
            <a:noFill/>
          </a:ln>
        </p:spPr>
      </p:pic>
      <p:pic>
        <p:nvPicPr>
          <p:cNvPr id="958" name="Google Shape;958;p153"/>
          <p:cNvPicPr preferRelativeResize="0"/>
          <p:nvPr/>
        </p:nvPicPr>
        <p:blipFill>
          <a:blip r:embed="rId8">
            <a:alphaModFix/>
          </a:blip>
          <a:stretch>
            <a:fillRect/>
          </a:stretch>
        </p:blipFill>
        <p:spPr>
          <a:xfrm>
            <a:off x="3862354" y="2279361"/>
            <a:ext cx="1419292" cy="520843"/>
          </a:xfrm>
          <a:prstGeom prst="rect">
            <a:avLst/>
          </a:prstGeom>
          <a:noFill/>
          <a:ln>
            <a:noFill/>
          </a:ln>
        </p:spPr>
      </p:pic>
      <p:grpSp>
        <p:nvGrpSpPr>
          <p:cNvPr id="959" name="Google Shape;959;p153"/>
          <p:cNvGrpSpPr/>
          <p:nvPr/>
        </p:nvGrpSpPr>
        <p:grpSpPr>
          <a:xfrm>
            <a:off x="3838268" y="3251799"/>
            <a:ext cx="1467464" cy="968396"/>
            <a:chOff x="9067193" y="6133986"/>
            <a:chExt cx="2912791" cy="1922184"/>
          </a:xfrm>
        </p:grpSpPr>
        <p:pic>
          <p:nvPicPr>
            <p:cNvPr id="960" name="Google Shape;960;p153"/>
            <p:cNvPicPr preferRelativeResize="0"/>
            <p:nvPr/>
          </p:nvPicPr>
          <p:blipFill>
            <a:blip r:embed="rId9">
              <a:alphaModFix/>
            </a:blip>
            <a:stretch>
              <a:fillRect/>
            </a:stretch>
          </p:blipFill>
          <p:spPr>
            <a:xfrm>
              <a:off x="9067193" y="6133986"/>
              <a:ext cx="2912791" cy="185729"/>
            </a:xfrm>
            <a:prstGeom prst="rect">
              <a:avLst/>
            </a:prstGeom>
            <a:noFill/>
            <a:ln>
              <a:noFill/>
            </a:ln>
          </p:spPr>
        </p:pic>
        <p:pic>
          <p:nvPicPr>
            <p:cNvPr id="961" name="Google Shape;961;p153"/>
            <p:cNvPicPr preferRelativeResize="0"/>
            <p:nvPr/>
          </p:nvPicPr>
          <p:blipFill>
            <a:blip r:embed="rId10">
              <a:alphaModFix/>
            </a:blip>
            <a:stretch>
              <a:fillRect/>
            </a:stretch>
          </p:blipFill>
          <p:spPr>
            <a:xfrm>
              <a:off x="9143400" y="6378075"/>
              <a:ext cx="2777525" cy="1678094"/>
            </a:xfrm>
            <a:prstGeom prst="rect">
              <a:avLst/>
            </a:prstGeom>
            <a:noFill/>
            <a:ln>
              <a:noFill/>
            </a:ln>
          </p:spPr>
        </p:pic>
      </p:grpSp>
      <p:pic>
        <p:nvPicPr>
          <p:cNvPr id="962" name="Google Shape;962;p153"/>
          <p:cNvPicPr preferRelativeResize="0"/>
          <p:nvPr/>
        </p:nvPicPr>
        <p:blipFill rotWithShape="1">
          <a:blip r:embed="rId11">
            <a:alphaModFix/>
          </a:blip>
          <a:srcRect b="16407" l="11874" r="6285" t="7453"/>
          <a:stretch/>
        </p:blipFill>
        <p:spPr>
          <a:xfrm>
            <a:off x="6679111" y="3394703"/>
            <a:ext cx="1467450" cy="682589"/>
          </a:xfrm>
          <a:prstGeom prst="rect">
            <a:avLst/>
          </a:prstGeom>
          <a:noFill/>
          <a:ln>
            <a:noFill/>
          </a:ln>
        </p:spPr>
      </p:pic>
      <p:sp>
        <p:nvSpPr>
          <p:cNvPr id="963" name="Google Shape;963;p153"/>
          <p:cNvSpPr txBox="1"/>
          <p:nvPr>
            <p:ph type="title"/>
          </p:nvPr>
        </p:nvSpPr>
        <p:spPr>
          <a:xfrm>
            <a:off x="489833" y="226200"/>
            <a:ext cx="8291400" cy="5142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3 Petabytes of Multi-Omic Public Data</a:t>
            </a:r>
            <a:endParaRPr>
              <a:latin typeface="Arial"/>
              <a:ea typeface="Arial"/>
              <a:cs typeface="Arial"/>
              <a:sym typeface="Arial"/>
            </a:endParaRPr>
          </a:p>
        </p:txBody>
      </p:sp>
      <p:pic>
        <p:nvPicPr>
          <p:cNvPr descr="TCIA_logo.ong.png" id="964" name="Google Shape;964;p153"/>
          <p:cNvPicPr preferRelativeResize="0"/>
          <p:nvPr/>
        </p:nvPicPr>
        <p:blipFill>
          <a:blip r:embed="rId12">
            <a:alphaModFix/>
          </a:blip>
          <a:stretch>
            <a:fillRect/>
          </a:stretch>
        </p:blipFill>
        <p:spPr>
          <a:xfrm>
            <a:off x="6620987" y="1126253"/>
            <a:ext cx="1583700" cy="624737"/>
          </a:xfrm>
          <a:prstGeom prst="rect">
            <a:avLst/>
          </a:prstGeom>
          <a:noFill/>
          <a:ln>
            <a:noFill/>
          </a:ln>
        </p:spPr>
      </p:pic>
      <p:sp>
        <p:nvSpPr>
          <p:cNvPr id="965" name="Google Shape;965;p153"/>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109"/>
          <p:cNvSpPr txBox="1"/>
          <p:nvPr/>
        </p:nvSpPr>
        <p:spPr>
          <a:xfrm>
            <a:off x="952350" y="2046925"/>
            <a:ext cx="7239300" cy="759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600"/>
              <a:t>Overview of NCI Cloud Resources</a:t>
            </a:r>
            <a:endParaRPr sz="3600"/>
          </a:p>
          <a:p>
            <a:pPr indent="0" lvl="0" marL="0" algn="ctr">
              <a:spcBef>
                <a:spcPts val="0"/>
              </a:spcBef>
              <a:spcAft>
                <a:spcPts val="0"/>
              </a:spcAft>
              <a:buNone/>
            </a:pPr>
            <a:r>
              <a:t/>
            </a:r>
            <a:endParaRPr sz="3600"/>
          </a:p>
          <a:p>
            <a:pPr indent="0" lvl="0" marL="0" algn="ctr">
              <a:spcBef>
                <a:spcPts val="0"/>
              </a:spcBef>
              <a:spcAft>
                <a:spcPts val="0"/>
              </a:spcAft>
              <a:buNone/>
            </a:pPr>
            <a:r>
              <a:rPr lang="en" sz="1800"/>
              <a:t>Presenter: Steve Tsang</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54"/>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Interactive Query Tools</a:t>
            </a:r>
            <a:endParaRPr>
              <a:latin typeface="Arial"/>
              <a:ea typeface="Arial"/>
              <a:cs typeface="Arial"/>
              <a:sym typeface="Arial"/>
            </a:endParaRPr>
          </a:p>
        </p:txBody>
      </p:sp>
      <p:sp>
        <p:nvSpPr>
          <p:cNvPr id="971" name="Google Shape;971;p154"/>
          <p:cNvSpPr txBox="1"/>
          <p:nvPr>
            <p:ph idx="4294967295" type="body"/>
          </p:nvPr>
        </p:nvSpPr>
        <p:spPr>
          <a:xfrm>
            <a:off x="286200" y="1365150"/>
            <a:ext cx="3240000" cy="2970600"/>
          </a:xfrm>
          <a:prstGeom prst="rect">
            <a:avLst/>
          </a:prstGeom>
        </p:spPr>
        <p:txBody>
          <a:bodyPr anchorCtr="0" anchor="t" bIns="80900" lIns="80900" spcFirstLastPara="1" rIns="80900" wrap="square" tIns="80900">
            <a:noAutofit/>
          </a:bodyPr>
          <a:lstStyle/>
          <a:p>
            <a:pPr indent="0" lvl="0" marL="0" rtl="0">
              <a:spcBef>
                <a:spcPts val="400"/>
              </a:spcBef>
              <a:spcAft>
                <a:spcPts val="0"/>
              </a:spcAft>
              <a:buNone/>
            </a:pPr>
            <a:r>
              <a:rPr lang="en" sz="1400">
                <a:solidFill>
                  <a:srgbClr val="577287"/>
                </a:solidFill>
                <a:latin typeface="Arial"/>
                <a:ea typeface="Arial"/>
                <a:cs typeface="Arial"/>
                <a:sym typeface="Arial"/>
              </a:rPr>
              <a:t>Web-based tools for exploring the data landscape and building cohorts:</a:t>
            </a:r>
            <a:endParaRPr sz="1400">
              <a:solidFill>
                <a:srgbClr val="577287"/>
              </a:solidFill>
              <a:latin typeface="Arial"/>
              <a:ea typeface="Arial"/>
              <a:cs typeface="Arial"/>
              <a:sym typeface="Arial"/>
            </a:endParaRPr>
          </a:p>
          <a:p>
            <a:pPr indent="-228600" lvl="0" marL="571500" rtl="0">
              <a:spcBef>
                <a:spcPts val="400"/>
              </a:spcBef>
              <a:spcAft>
                <a:spcPts val="0"/>
              </a:spcAft>
              <a:buNone/>
            </a:pPr>
            <a:r>
              <a:t/>
            </a:r>
            <a:endParaRPr sz="600">
              <a:solidFill>
                <a:srgbClr val="577287"/>
              </a:solidFill>
              <a:latin typeface="Arial"/>
              <a:ea typeface="Arial"/>
              <a:cs typeface="Arial"/>
              <a:sym typeface="Arial"/>
            </a:endParaRPr>
          </a:p>
          <a:p>
            <a:pPr indent="-317500" lvl="0" marL="571500" rtl="0">
              <a:spcBef>
                <a:spcPts val="400"/>
              </a:spcBef>
              <a:spcAft>
                <a:spcPts val="0"/>
              </a:spcAft>
              <a:buClr>
                <a:srgbClr val="577287"/>
              </a:buClr>
              <a:buSzPts val="1400"/>
              <a:buChar char="●"/>
            </a:pPr>
            <a:r>
              <a:rPr b="1" lang="en" sz="1400">
                <a:solidFill>
                  <a:srgbClr val="577287"/>
                </a:solidFill>
                <a:latin typeface="Arial"/>
                <a:ea typeface="Arial"/>
                <a:cs typeface="Arial"/>
                <a:sym typeface="Arial"/>
              </a:rPr>
              <a:t>Data Overview</a:t>
            </a:r>
            <a:r>
              <a:rPr b="1" baseline="30000" lang="en" sz="1400">
                <a:solidFill>
                  <a:srgbClr val="577287"/>
                </a:solidFill>
                <a:latin typeface="Arial"/>
                <a:ea typeface="Arial"/>
                <a:cs typeface="Arial"/>
                <a:sym typeface="Arial"/>
              </a:rPr>
              <a:t>1</a:t>
            </a:r>
            <a:r>
              <a:rPr b="1" lang="en" sz="1400">
                <a:solidFill>
                  <a:srgbClr val="577287"/>
                </a:solidFill>
                <a:latin typeface="Arial"/>
                <a:ea typeface="Arial"/>
                <a:cs typeface="Arial"/>
                <a:sym typeface="Arial"/>
              </a:rPr>
              <a:t>: </a:t>
            </a:r>
            <a:r>
              <a:rPr lang="en" sz="1400">
                <a:solidFill>
                  <a:srgbClr val="577287"/>
                </a:solidFill>
                <a:latin typeface="Arial"/>
                <a:ea typeface="Arial"/>
                <a:cs typeface="Arial"/>
                <a:sym typeface="Arial"/>
              </a:rPr>
              <a:t>At-a-glance summaries by disease type, patient gender, etc.</a:t>
            </a:r>
            <a:endParaRPr sz="1400">
              <a:solidFill>
                <a:srgbClr val="577287"/>
              </a:solidFill>
              <a:latin typeface="Arial"/>
              <a:ea typeface="Arial"/>
              <a:cs typeface="Arial"/>
              <a:sym typeface="Arial"/>
            </a:endParaRPr>
          </a:p>
          <a:p>
            <a:pPr indent="-228600" lvl="0" marL="571500" rtl="0">
              <a:spcBef>
                <a:spcPts val="400"/>
              </a:spcBef>
              <a:spcAft>
                <a:spcPts val="0"/>
              </a:spcAft>
              <a:buNone/>
            </a:pPr>
            <a:r>
              <a:t/>
            </a:r>
            <a:endParaRPr b="1" sz="600">
              <a:solidFill>
                <a:srgbClr val="577287"/>
              </a:solidFill>
              <a:latin typeface="Arial"/>
              <a:ea typeface="Arial"/>
              <a:cs typeface="Arial"/>
              <a:sym typeface="Arial"/>
            </a:endParaRPr>
          </a:p>
          <a:p>
            <a:pPr indent="-317500" lvl="0" marL="571500" rtl="0">
              <a:spcBef>
                <a:spcPts val="400"/>
              </a:spcBef>
              <a:spcAft>
                <a:spcPts val="0"/>
              </a:spcAft>
              <a:buClr>
                <a:srgbClr val="577287"/>
              </a:buClr>
              <a:buSzPts val="1400"/>
              <a:buChar char="●"/>
            </a:pPr>
            <a:r>
              <a:rPr b="1" lang="en" sz="1400">
                <a:solidFill>
                  <a:srgbClr val="577287"/>
                </a:solidFill>
                <a:latin typeface="Arial"/>
                <a:ea typeface="Arial"/>
                <a:cs typeface="Arial"/>
                <a:sym typeface="Arial"/>
              </a:rPr>
              <a:t>Case Explorer</a:t>
            </a:r>
            <a:r>
              <a:rPr b="1" baseline="30000" lang="en" sz="1400">
                <a:solidFill>
                  <a:srgbClr val="577287"/>
                </a:solidFill>
                <a:latin typeface="Arial"/>
                <a:ea typeface="Arial"/>
                <a:cs typeface="Arial"/>
                <a:sym typeface="Arial"/>
              </a:rPr>
              <a:t>2</a:t>
            </a:r>
            <a:r>
              <a:rPr b="1" lang="en" sz="1400">
                <a:solidFill>
                  <a:srgbClr val="577287"/>
                </a:solidFill>
                <a:latin typeface="Arial"/>
                <a:ea typeface="Arial"/>
                <a:cs typeface="Arial"/>
                <a:sym typeface="Arial"/>
              </a:rPr>
              <a:t>:</a:t>
            </a:r>
            <a:r>
              <a:rPr lang="en" sz="1400">
                <a:solidFill>
                  <a:srgbClr val="577287"/>
                </a:solidFill>
                <a:latin typeface="Arial"/>
                <a:ea typeface="Arial"/>
                <a:cs typeface="Arial"/>
                <a:sym typeface="Arial"/>
              </a:rPr>
              <a:t> An interactive tool for exploring datasets using derived annotations (e.g. mutations, gene expression levels)</a:t>
            </a:r>
            <a:endParaRPr sz="1400">
              <a:solidFill>
                <a:srgbClr val="577287"/>
              </a:solidFill>
              <a:latin typeface="Arial"/>
              <a:ea typeface="Arial"/>
              <a:cs typeface="Arial"/>
              <a:sym typeface="Arial"/>
            </a:endParaRPr>
          </a:p>
        </p:txBody>
      </p:sp>
      <p:pic>
        <p:nvPicPr>
          <p:cNvPr id="972" name="Google Shape;972;p154"/>
          <p:cNvPicPr preferRelativeResize="0"/>
          <p:nvPr/>
        </p:nvPicPr>
        <p:blipFill>
          <a:blip r:embed="rId3">
            <a:alphaModFix/>
          </a:blip>
          <a:stretch>
            <a:fillRect/>
          </a:stretch>
        </p:blipFill>
        <p:spPr>
          <a:xfrm>
            <a:off x="3888000" y="949025"/>
            <a:ext cx="1999475" cy="1366075"/>
          </a:xfrm>
          <a:prstGeom prst="rect">
            <a:avLst/>
          </a:prstGeom>
          <a:noFill/>
          <a:ln cap="flat" cmpd="sng" w="9525">
            <a:solidFill>
              <a:schemeClr val="lt2"/>
            </a:solidFill>
            <a:prstDash val="solid"/>
            <a:round/>
            <a:headEnd len="sm" w="sm" type="none"/>
            <a:tailEnd len="sm" w="sm" type="none"/>
          </a:ln>
        </p:spPr>
      </p:pic>
      <p:pic>
        <p:nvPicPr>
          <p:cNvPr id="973" name="Google Shape;973;p154"/>
          <p:cNvPicPr preferRelativeResize="0"/>
          <p:nvPr/>
        </p:nvPicPr>
        <p:blipFill rotWithShape="1">
          <a:blip r:embed="rId4">
            <a:alphaModFix/>
          </a:blip>
          <a:srcRect b="0" l="2439" r="0" t="0"/>
          <a:stretch/>
        </p:blipFill>
        <p:spPr>
          <a:xfrm>
            <a:off x="5374981" y="1362000"/>
            <a:ext cx="3434821" cy="1366076"/>
          </a:xfrm>
          <a:prstGeom prst="rect">
            <a:avLst/>
          </a:prstGeom>
          <a:noFill/>
          <a:ln cap="flat" cmpd="sng" w="9525">
            <a:solidFill>
              <a:schemeClr val="lt2"/>
            </a:solidFill>
            <a:prstDash val="solid"/>
            <a:round/>
            <a:headEnd len="sm" w="sm" type="none"/>
            <a:tailEnd len="sm" w="sm" type="none"/>
          </a:ln>
        </p:spPr>
      </p:pic>
      <p:sp>
        <p:nvSpPr>
          <p:cNvPr id="974" name="Google Shape;974;p154"/>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Screen Shot 2017-09-16 at 9.42.18 PM.png" id="975" name="Google Shape;975;p154"/>
          <p:cNvPicPr preferRelativeResize="0"/>
          <p:nvPr/>
        </p:nvPicPr>
        <p:blipFill>
          <a:blip r:embed="rId5">
            <a:alphaModFix/>
          </a:blip>
          <a:stretch>
            <a:fillRect/>
          </a:stretch>
        </p:blipFill>
        <p:spPr>
          <a:xfrm>
            <a:off x="4891650" y="2868550"/>
            <a:ext cx="2716149" cy="1768075"/>
          </a:xfrm>
          <a:prstGeom prst="rect">
            <a:avLst/>
          </a:prstGeom>
          <a:noFill/>
          <a:ln cap="flat" cmpd="sng" w="9525">
            <a:solidFill>
              <a:schemeClr val="lt2"/>
            </a:solidFill>
            <a:prstDash val="solid"/>
            <a:round/>
            <a:headEnd len="sm" w="sm" type="none"/>
            <a:tailEnd len="sm" w="sm" type="none"/>
          </a:ln>
        </p:spPr>
      </p:pic>
      <p:grpSp>
        <p:nvGrpSpPr>
          <p:cNvPr id="976" name="Google Shape;976;p154"/>
          <p:cNvGrpSpPr/>
          <p:nvPr/>
        </p:nvGrpSpPr>
        <p:grpSpPr>
          <a:xfrm>
            <a:off x="3585365" y="863890"/>
            <a:ext cx="280200" cy="393600"/>
            <a:chOff x="870525" y="471550"/>
            <a:chExt cx="280200" cy="393600"/>
          </a:xfrm>
        </p:grpSpPr>
        <p:sp>
          <p:nvSpPr>
            <p:cNvPr id="977" name="Google Shape;977;p154"/>
            <p:cNvSpPr txBox="1"/>
            <p:nvPr/>
          </p:nvSpPr>
          <p:spPr>
            <a:xfrm>
              <a:off x="870525" y="471550"/>
              <a:ext cx="280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1</a:t>
              </a:r>
              <a:endParaRPr>
                <a:solidFill>
                  <a:schemeClr val="lt1"/>
                </a:solidFill>
              </a:endParaRPr>
            </a:p>
          </p:txBody>
        </p:sp>
        <p:sp>
          <p:nvSpPr>
            <p:cNvPr id="978" name="Google Shape;978;p154"/>
            <p:cNvSpPr/>
            <p:nvPr/>
          </p:nvSpPr>
          <p:spPr>
            <a:xfrm>
              <a:off x="910534" y="571575"/>
              <a:ext cx="210000" cy="21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chemeClr val="lt1"/>
                </a:solidFill>
              </a:endParaRPr>
            </a:p>
          </p:txBody>
        </p:sp>
      </p:grpSp>
      <p:grpSp>
        <p:nvGrpSpPr>
          <p:cNvPr id="979" name="Google Shape;979;p154"/>
          <p:cNvGrpSpPr/>
          <p:nvPr/>
        </p:nvGrpSpPr>
        <p:grpSpPr>
          <a:xfrm>
            <a:off x="4592940" y="2783099"/>
            <a:ext cx="280200" cy="393600"/>
            <a:chOff x="3507000" y="2648500"/>
            <a:chExt cx="280200" cy="393600"/>
          </a:xfrm>
        </p:grpSpPr>
        <p:sp>
          <p:nvSpPr>
            <p:cNvPr id="980" name="Google Shape;980;p154"/>
            <p:cNvSpPr/>
            <p:nvPr/>
          </p:nvSpPr>
          <p:spPr>
            <a:xfrm>
              <a:off x="3547009" y="2748525"/>
              <a:ext cx="210000" cy="2100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chemeClr val="lt1"/>
                </a:solidFill>
              </a:endParaRPr>
            </a:p>
          </p:txBody>
        </p:sp>
        <p:sp>
          <p:nvSpPr>
            <p:cNvPr id="981" name="Google Shape;981;p154"/>
            <p:cNvSpPr txBox="1"/>
            <p:nvPr/>
          </p:nvSpPr>
          <p:spPr>
            <a:xfrm>
              <a:off x="3507000" y="2648500"/>
              <a:ext cx="280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2</a:t>
              </a:r>
              <a:endParaRPr>
                <a:solidFill>
                  <a:schemeClr val="lt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55"/>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Interactive Query Tools (continued)</a:t>
            </a:r>
            <a:endParaRPr>
              <a:latin typeface="Arial"/>
              <a:ea typeface="Arial"/>
              <a:cs typeface="Arial"/>
              <a:sym typeface="Arial"/>
            </a:endParaRPr>
          </a:p>
        </p:txBody>
      </p:sp>
      <p:sp>
        <p:nvSpPr>
          <p:cNvPr id="987" name="Google Shape;987;p155"/>
          <p:cNvSpPr txBox="1"/>
          <p:nvPr>
            <p:ph idx="4294967295" type="body"/>
          </p:nvPr>
        </p:nvSpPr>
        <p:spPr>
          <a:xfrm>
            <a:off x="286200" y="1136550"/>
            <a:ext cx="3240000" cy="3313500"/>
          </a:xfrm>
          <a:prstGeom prst="rect">
            <a:avLst/>
          </a:prstGeom>
        </p:spPr>
        <p:txBody>
          <a:bodyPr anchorCtr="0" anchor="t" bIns="80900" lIns="80900" spcFirstLastPara="1" rIns="80900" wrap="square" tIns="80900">
            <a:noAutofit/>
          </a:bodyPr>
          <a:lstStyle/>
          <a:p>
            <a:pPr indent="0" lvl="0" marL="0" rtl="0">
              <a:spcBef>
                <a:spcPts val="400"/>
              </a:spcBef>
              <a:spcAft>
                <a:spcPts val="0"/>
              </a:spcAft>
              <a:buNone/>
            </a:pPr>
            <a:r>
              <a:rPr lang="en" sz="1400">
                <a:solidFill>
                  <a:srgbClr val="577287"/>
                </a:solidFill>
                <a:latin typeface="Arial"/>
                <a:ea typeface="Arial"/>
                <a:cs typeface="Arial"/>
                <a:sym typeface="Arial"/>
              </a:rPr>
              <a:t>Web-based tools for exploring the data landscape and building cohorts:</a:t>
            </a:r>
            <a:endParaRPr sz="1400">
              <a:solidFill>
                <a:srgbClr val="577287"/>
              </a:solidFill>
              <a:latin typeface="Arial"/>
              <a:ea typeface="Arial"/>
              <a:cs typeface="Arial"/>
              <a:sym typeface="Arial"/>
            </a:endParaRPr>
          </a:p>
          <a:p>
            <a:pPr indent="-228600" lvl="0" marL="571500" rtl="0">
              <a:spcBef>
                <a:spcPts val="400"/>
              </a:spcBef>
              <a:spcAft>
                <a:spcPts val="0"/>
              </a:spcAft>
              <a:buNone/>
            </a:pPr>
            <a:r>
              <a:t/>
            </a:r>
            <a:endParaRPr sz="600">
              <a:solidFill>
                <a:srgbClr val="577287"/>
              </a:solidFill>
              <a:latin typeface="Arial"/>
              <a:ea typeface="Arial"/>
              <a:cs typeface="Arial"/>
              <a:sym typeface="Arial"/>
            </a:endParaRPr>
          </a:p>
          <a:p>
            <a:pPr indent="-317500" lvl="0" marL="571500" rtl="0">
              <a:spcBef>
                <a:spcPts val="400"/>
              </a:spcBef>
              <a:spcAft>
                <a:spcPts val="0"/>
              </a:spcAft>
              <a:buClr>
                <a:srgbClr val="577287"/>
              </a:buClr>
              <a:buSzPts val="1400"/>
              <a:buChar char="●"/>
            </a:pPr>
            <a:r>
              <a:rPr b="1" lang="en" sz="1400">
                <a:solidFill>
                  <a:srgbClr val="577287"/>
                </a:solidFill>
                <a:latin typeface="Arial"/>
                <a:ea typeface="Arial"/>
                <a:cs typeface="Arial"/>
                <a:sym typeface="Arial"/>
              </a:rPr>
              <a:t>Data Browser:</a:t>
            </a:r>
            <a:r>
              <a:rPr lang="en" sz="1400">
                <a:solidFill>
                  <a:srgbClr val="577287"/>
                </a:solidFill>
                <a:latin typeface="Arial"/>
                <a:ea typeface="Arial"/>
                <a:cs typeface="Arial"/>
                <a:sym typeface="Arial"/>
              </a:rPr>
              <a:t> An interactive tool for building custom queries</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1" marL="9144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Single dataset: using &gt;140 entities &amp; properties (e.g. case, disease type, experimental strategy)</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1" marL="9144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Multi-dataset: using shared entities &amp; properties across harmonized datasets</a:t>
            </a:r>
            <a:endParaRPr sz="1400">
              <a:solidFill>
                <a:srgbClr val="577287"/>
              </a:solidFill>
              <a:latin typeface="Arial"/>
              <a:ea typeface="Arial"/>
              <a:cs typeface="Arial"/>
              <a:sym typeface="Arial"/>
            </a:endParaRPr>
          </a:p>
        </p:txBody>
      </p:sp>
      <p:sp>
        <p:nvSpPr>
          <p:cNvPr id="988" name="Google Shape;988;p155"/>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989" name="Google Shape;989;p155"/>
          <p:cNvGrpSpPr/>
          <p:nvPr/>
        </p:nvGrpSpPr>
        <p:grpSpPr>
          <a:xfrm>
            <a:off x="3659400" y="1115150"/>
            <a:ext cx="2748873" cy="1613399"/>
            <a:chOff x="3659400" y="962750"/>
            <a:chExt cx="2748873" cy="1613399"/>
          </a:xfrm>
        </p:grpSpPr>
        <p:pic>
          <p:nvPicPr>
            <p:cNvPr id="990" name="Google Shape;990;p155"/>
            <p:cNvPicPr preferRelativeResize="0"/>
            <p:nvPr/>
          </p:nvPicPr>
          <p:blipFill>
            <a:blip r:embed="rId3">
              <a:alphaModFix/>
            </a:blip>
            <a:stretch>
              <a:fillRect/>
            </a:stretch>
          </p:blipFill>
          <p:spPr>
            <a:xfrm>
              <a:off x="3659400" y="962750"/>
              <a:ext cx="2748873" cy="1613399"/>
            </a:xfrm>
            <a:prstGeom prst="rect">
              <a:avLst/>
            </a:prstGeom>
            <a:noFill/>
            <a:ln cap="flat" cmpd="sng" w="9525">
              <a:solidFill>
                <a:schemeClr val="lt2"/>
              </a:solidFill>
              <a:prstDash val="solid"/>
              <a:round/>
              <a:headEnd len="sm" w="sm" type="none"/>
              <a:tailEnd len="sm" w="sm" type="none"/>
            </a:ln>
          </p:spPr>
        </p:pic>
        <p:pic>
          <p:nvPicPr>
            <p:cNvPr id="991" name="Google Shape;991;p155"/>
            <p:cNvPicPr preferRelativeResize="0"/>
            <p:nvPr/>
          </p:nvPicPr>
          <p:blipFill>
            <a:blip r:embed="rId4">
              <a:alphaModFix/>
            </a:blip>
            <a:stretch>
              <a:fillRect/>
            </a:stretch>
          </p:blipFill>
          <p:spPr>
            <a:xfrm>
              <a:off x="4357775" y="1216900"/>
              <a:ext cx="1351150" cy="1307150"/>
            </a:xfrm>
            <a:prstGeom prst="rect">
              <a:avLst/>
            </a:prstGeom>
            <a:noFill/>
            <a:ln cap="flat" cmpd="sng" w="9525">
              <a:solidFill>
                <a:schemeClr val="lt2"/>
              </a:solidFill>
              <a:prstDash val="solid"/>
              <a:round/>
              <a:headEnd len="sm" w="sm" type="none"/>
              <a:tailEnd len="sm" w="sm" type="none"/>
            </a:ln>
          </p:spPr>
        </p:pic>
      </p:grpSp>
      <p:pic>
        <p:nvPicPr>
          <p:cNvPr descr="SS-CGC-samplequery-062916.png" id="992" name="Google Shape;992;p155"/>
          <p:cNvPicPr preferRelativeResize="0"/>
          <p:nvPr/>
        </p:nvPicPr>
        <p:blipFill rotWithShape="1">
          <a:blip r:embed="rId5">
            <a:alphaModFix/>
          </a:blip>
          <a:srcRect b="6041" l="0" r="0" t="0"/>
          <a:stretch/>
        </p:blipFill>
        <p:spPr>
          <a:xfrm>
            <a:off x="5334975" y="2069675"/>
            <a:ext cx="3485223" cy="2171551"/>
          </a:xfrm>
          <a:prstGeom prst="rect">
            <a:avLst/>
          </a:prstGeom>
          <a:noFill/>
          <a:ln cap="flat" cmpd="sng" w="9525">
            <a:solidFill>
              <a:schemeClr val="lt2"/>
            </a:solidFill>
            <a:prstDash val="solid"/>
            <a:round/>
            <a:headEnd len="sm" w="sm" type="none"/>
            <a:tailEnd len="sm" w="sm" type="none"/>
          </a:ln>
        </p:spPr>
      </p:pic>
      <p:pic>
        <p:nvPicPr>
          <p:cNvPr id="993" name="Google Shape;993;p155"/>
          <p:cNvPicPr preferRelativeResize="0"/>
          <p:nvPr/>
        </p:nvPicPr>
        <p:blipFill rotWithShape="1">
          <a:blip r:embed="rId6">
            <a:alphaModFix/>
          </a:blip>
          <a:srcRect b="0" l="56883" r="0" t="0"/>
          <a:stretch/>
        </p:blipFill>
        <p:spPr>
          <a:xfrm>
            <a:off x="3659400" y="3105700"/>
            <a:ext cx="1980169" cy="14690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pic>
        <p:nvPicPr>
          <p:cNvPr id="998" name="Google Shape;998;p156"/>
          <p:cNvPicPr preferRelativeResize="0"/>
          <p:nvPr/>
        </p:nvPicPr>
        <p:blipFill rotWithShape="1">
          <a:blip r:embed="rId3">
            <a:alphaModFix/>
          </a:blip>
          <a:srcRect b="13830" l="48320" r="0" t="0"/>
          <a:stretch/>
        </p:blipFill>
        <p:spPr>
          <a:xfrm>
            <a:off x="4418400" y="2645676"/>
            <a:ext cx="1521125" cy="1368811"/>
          </a:xfrm>
          <a:prstGeom prst="rect">
            <a:avLst/>
          </a:prstGeom>
          <a:noFill/>
          <a:ln>
            <a:noFill/>
          </a:ln>
        </p:spPr>
      </p:pic>
      <p:sp>
        <p:nvSpPr>
          <p:cNvPr id="999" name="Google Shape;999;p156"/>
          <p:cNvSpPr/>
          <p:nvPr/>
        </p:nvSpPr>
        <p:spPr>
          <a:xfrm>
            <a:off x="4097600" y="2646450"/>
            <a:ext cx="2139600" cy="136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000" name="Google Shape;1000;p156"/>
          <p:cNvPicPr preferRelativeResize="0"/>
          <p:nvPr/>
        </p:nvPicPr>
        <p:blipFill rotWithShape="1">
          <a:blip r:embed="rId3">
            <a:alphaModFix/>
          </a:blip>
          <a:srcRect b="26643" l="0" r="52894" t="0"/>
          <a:stretch/>
        </p:blipFill>
        <p:spPr>
          <a:xfrm>
            <a:off x="4365750" y="1172401"/>
            <a:ext cx="1628675" cy="1368799"/>
          </a:xfrm>
          <a:prstGeom prst="rect">
            <a:avLst/>
          </a:prstGeom>
          <a:noFill/>
          <a:ln>
            <a:noFill/>
          </a:ln>
        </p:spPr>
      </p:pic>
      <p:sp>
        <p:nvSpPr>
          <p:cNvPr id="1001" name="Google Shape;1001;p156"/>
          <p:cNvSpPr/>
          <p:nvPr/>
        </p:nvSpPr>
        <p:spPr>
          <a:xfrm>
            <a:off x="4097600" y="1172350"/>
            <a:ext cx="2139600" cy="136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002" name="Google Shape;1002;p156"/>
          <p:cNvPicPr preferRelativeResize="0"/>
          <p:nvPr/>
        </p:nvPicPr>
        <p:blipFill>
          <a:blip r:embed="rId4">
            <a:alphaModFix/>
          </a:blip>
          <a:stretch>
            <a:fillRect/>
          </a:stretch>
        </p:blipFill>
        <p:spPr>
          <a:xfrm>
            <a:off x="6578636" y="1172400"/>
            <a:ext cx="1693013" cy="1368800"/>
          </a:xfrm>
          <a:prstGeom prst="rect">
            <a:avLst/>
          </a:prstGeom>
          <a:noFill/>
          <a:ln>
            <a:noFill/>
          </a:ln>
        </p:spPr>
      </p:pic>
      <p:sp>
        <p:nvSpPr>
          <p:cNvPr id="1003" name="Google Shape;1003;p156"/>
          <p:cNvSpPr/>
          <p:nvPr/>
        </p:nvSpPr>
        <p:spPr>
          <a:xfrm>
            <a:off x="6352000" y="1172350"/>
            <a:ext cx="2139600" cy="1368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4" name="Google Shape;1004;p156"/>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Tools To Connect Data</a:t>
            </a:r>
            <a:endParaRPr>
              <a:latin typeface="Arial"/>
              <a:ea typeface="Arial"/>
              <a:cs typeface="Arial"/>
              <a:sym typeface="Arial"/>
            </a:endParaRPr>
          </a:p>
        </p:txBody>
      </p:sp>
      <p:sp>
        <p:nvSpPr>
          <p:cNvPr id="1005" name="Google Shape;1005;p156"/>
          <p:cNvSpPr txBox="1"/>
          <p:nvPr>
            <p:ph idx="4294967295" type="body"/>
          </p:nvPr>
        </p:nvSpPr>
        <p:spPr>
          <a:xfrm>
            <a:off x="284025" y="1485775"/>
            <a:ext cx="3499200" cy="2120100"/>
          </a:xfrm>
          <a:prstGeom prst="rect">
            <a:avLst/>
          </a:prstGeom>
        </p:spPr>
        <p:txBody>
          <a:bodyPr anchorCtr="0" anchor="t" bIns="80900" lIns="80900" spcFirstLastPara="1" rIns="80900" wrap="square" tIns="80900">
            <a:noAutofit/>
          </a:bodyPr>
          <a:lstStyle/>
          <a:p>
            <a:pPr indent="0" lvl="0" marL="0" rtl="0">
              <a:spcBef>
                <a:spcPts val="400"/>
              </a:spcBef>
              <a:spcAft>
                <a:spcPts val="0"/>
              </a:spcAft>
              <a:buNone/>
            </a:pPr>
            <a:r>
              <a:rPr b="1" lang="en" sz="1400">
                <a:solidFill>
                  <a:srgbClr val="577287"/>
                </a:solidFill>
                <a:latin typeface="Arial"/>
                <a:ea typeface="Arial"/>
                <a:cs typeface="Arial"/>
                <a:sym typeface="Arial"/>
              </a:rPr>
              <a:t>Import Data to the CGC:</a:t>
            </a:r>
            <a:endParaRPr b="1" sz="1400">
              <a:solidFill>
                <a:srgbClr val="577287"/>
              </a:solidFill>
              <a:latin typeface="Arial"/>
              <a:ea typeface="Arial"/>
              <a:cs typeface="Arial"/>
              <a:sym typeface="Arial"/>
            </a:endParaRPr>
          </a:p>
          <a:p>
            <a:pPr indent="0" lvl="0" marL="0" rtl="0">
              <a:spcBef>
                <a:spcPts val="400"/>
              </a:spcBef>
              <a:spcAft>
                <a:spcPts val="0"/>
              </a:spcAft>
              <a:buNone/>
            </a:pPr>
            <a:r>
              <a:t/>
            </a:r>
            <a:endParaRPr b="1"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Command Line Uploader &amp; CLI</a:t>
            </a:r>
            <a:endParaRPr sz="6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CGC Uploader (desktop/GUI)</a:t>
            </a:r>
            <a:endParaRPr sz="6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API import</a:t>
            </a:r>
            <a:endParaRPr sz="6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HTTP(S) / FTP import</a:t>
            </a:r>
            <a:endParaRPr sz="1400">
              <a:solidFill>
                <a:srgbClr val="577287"/>
              </a:solidFill>
              <a:latin typeface="Arial"/>
              <a:ea typeface="Arial"/>
              <a:cs typeface="Arial"/>
              <a:sym typeface="Arial"/>
            </a:endParaRPr>
          </a:p>
        </p:txBody>
      </p:sp>
      <p:pic>
        <p:nvPicPr>
          <p:cNvPr id="1006" name="Google Shape;1006;p156"/>
          <p:cNvPicPr preferRelativeResize="0"/>
          <p:nvPr/>
        </p:nvPicPr>
        <p:blipFill rotWithShape="1">
          <a:blip r:embed="rId5">
            <a:alphaModFix/>
          </a:blip>
          <a:srcRect b="10281" l="0" r="0" t="0"/>
          <a:stretch/>
        </p:blipFill>
        <p:spPr>
          <a:xfrm>
            <a:off x="6351999" y="2646450"/>
            <a:ext cx="2139619" cy="1368800"/>
          </a:xfrm>
          <a:prstGeom prst="rect">
            <a:avLst/>
          </a:prstGeom>
          <a:noFill/>
          <a:ln cap="flat" cmpd="sng" w="9525">
            <a:solidFill>
              <a:schemeClr val="lt2"/>
            </a:solidFill>
            <a:prstDash val="solid"/>
            <a:round/>
            <a:headEnd len="sm" w="sm" type="none"/>
            <a:tailEnd len="sm" w="sm" type="none"/>
          </a:ln>
        </p:spPr>
      </p:pic>
      <p:sp>
        <p:nvSpPr>
          <p:cNvPr id="1007" name="Google Shape;1007;p156"/>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157"/>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Tools To Connect Data (continued)</a:t>
            </a:r>
            <a:endParaRPr>
              <a:latin typeface="Arial"/>
              <a:ea typeface="Arial"/>
              <a:cs typeface="Arial"/>
              <a:sym typeface="Arial"/>
            </a:endParaRPr>
          </a:p>
        </p:txBody>
      </p:sp>
      <p:grpSp>
        <p:nvGrpSpPr>
          <p:cNvPr id="1013" name="Google Shape;1013;p157"/>
          <p:cNvGrpSpPr/>
          <p:nvPr/>
        </p:nvGrpSpPr>
        <p:grpSpPr>
          <a:xfrm>
            <a:off x="4248016" y="1067640"/>
            <a:ext cx="2824095" cy="1806876"/>
            <a:chOff x="5458799" y="1067696"/>
            <a:chExt cx="2423700" cy="1550700"/>
          </a:xfrm>
        </p:grpSpPr>
        <p:sp>
          <p:nvSpPr>
            <p:cNvPr id="1014" name="Google Shape;1014;p157"/>
            <p:cNvSpPr/>
            <p:nvPr/>
          </p:nvSpPr>
          <p:spPr>
            <a:xfrm>
              <a:off x="5458799" y="1067696"/>
              <a:ext cx="2423700" cy="15507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15" name="Google Shape;1015;p157"/>
            <p:cNvGrpSpPr/>
            <p:nvPr/>
          </p:nvGrpSpPr>
          <p:grpSpPr>
            <a:xfrm>
              <a:off x="5802229" y="1220451"/>
              <a:ext cx="1721100" cy="1266976"/>
              <a:chOff x="5105763" y="1276625"/>
              <a:chExt cx="2082648" cy="1533126"/>
            </a:xfrm>
          </p:grpSpPr>
          <p:sp>
            <p:nvSpPr>
              <p:cNvPr id="1016" name="Google Shape;1016;p157"/>
              <p:cNvSpPr/>
              <p:nvPr/>
            </p:nvSpPr>
            <p:spPr>
              <a:xfrm>
                <a:off x="5105763" y="1276625"/>
                <a:ext cx="2078100" cy="15330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CGC_data_tools.png" id="1017" name="Google Shape;1017;p157"/>
              <p:cNvPicPr preferRelativeResize="0"/>
              <p:nvPr/>
            </p:nvPicPr>
            <p:blipFill rotWithShape="1">
              <a:blip r:embed="rId3">
                <a:alphaModFix/>
              </a:blip>
              <a:srcRect b="27350" l="24347" r="51387" t="53900"/>
              <a:stretch/>
            </p:blipFill>
            <p:spPr>
              <a:xfrm>
                <a:off x="5134113" y="1922000"/>
                <a:ext cx="2021402" cy="887751"/>
              </a:xfrm>
              <a:prstGeom prst="rect">
                <a:avLst/>
              </a:prstGeom>
              <a:noFill/>
              <a:ln>
                <a:noFill/>
              </a:ln>
            </p:spPr>
          </p:pic>
          <p:sp>
            <p:nvSpPr>
              <p:cNvPr id="1018" name="Google Shape;1018;p157"/>
              <p:cNvSpPr txBox="1"/>
              <p:nvPr/>
            </p:nvSpPr>
            <p:spPr>
              <a:xfrm>
                <a:off x="5167011" y="1633829"/>
                <a:ext cx="2021400" cy="267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00">
                    <a:solidFill>
                      <a:srgbClr val="515151"/>
                    </a:solidFill>
                    <a:latin typeface="Proxima Nova"/>
                    <a:ea typeface="Proxima Nova"/>
                    <a:cs typeface="Proxima Nova"/>
                    <a:sym typeface="Proxima Nova"/>
                  </a:rPr>
                  <a:t>Mount projects from your desktop</a:t>
                </a:r>
                <a:endParaRPr b="1" sz="700">
                  <a:solidFill>
                    <a:srgbClr val="515151"/>
                  </a:solidFill>
                  <a:latin typeface="Proxima Nova"/>
                  <a:ea typeface="Proxima Nova"/>
                  <a:cs typeface="Proxima Nova"/>
                  <a:sym typeface="Proxima Nova"/>
                </a:endParaRPr>
              </a:p>
            </p:txBody>
          </p:sp>
          <p:pic>
            <p:nvPicPr>
              <p:cNvPr descr="Screen Shot 2017-09-16 at 10.11.12 PM.png" id="1019" name="Google Shape;1019;p157"/>
              <p:cNvPicPr preferRelativeResize="0"/>
              <p:nvPr/>
            </p:nvPicPr>
            <p:blipFill>
              <a:blip r:embed="rId4">
                <a:alphaModFix/>
              </a:blip>
              <a:stretch>
                <a:fillRect/>
              </a:stretch>
            </p:blipFill>
            <p:spPr>
              <a:xfrm>
                <a:off x="6871784" y="1419639"/>
                <a:ext cx="306200" cy="214350"/>
              </a:xfrm>
              <a:prstGeom prst="rect">
                <a:avLst/>
              </a:prstGeom>
              <a:noFill/>
              <a:ln>
                <a:noFill/>
              </a:ln>
            </p:spPr>
          </p:pic>
        </p:grpSp>
        <p:pic>
          <p:nvPicPr>
            <p:cNvPr id="1020" name="Google Shape;1020;p157"/>
            <p:cNvPicPr preferRelativeResize="0"/>
            <p:nvPr/>
          </p:nvPicPr>
          <p:blipFill>
            <a:blip r:embed="rId5">
              <a:alphaModFix amt="85000"/>
            </a:blip>
            <a:stretch>
              <a:fillRect/>
            </a:stretch>
          </p:blipFill>
          <p:spPr>
            <a:xfrm>
              <a:off x="5802095" y="1330761"/>
              <a:ext cx="1463717" cy="158815"/>
            </a:xfrm>
            <a:prstGeom prst="rect">
              <a:avLst/>
            </a:prstGeom>
            <a:noFill/>
            <a:ln>
              <a:noFill/>
            </a:ln>
          </p:spPr>
        </p:pic>
      </p:grpSp>
      <p:sp>
        <p:nvSpPr>
          <p:cNvPr id="1021" name="Google Shape;1021;p157"/>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2" name="Google Shape;1022;p157"/>
          <p:cNvPicPr preferRelativeResize="0"/>
          <p:nvPr/>
        </p:nvPicPr>
        <p:blipFill>
          <a:blip r:embed="rId6">
            <a:alphaModFix/>
          </a:blip>
          <a:stretch>
            <a:fillRect/>
          </a:stretch>
        </p:blipFill>
        <p:spPr>
          <a:xfrm>
            <a:off x="5812700" y="2616325"/>
            <a:ext cx="2823951" cy="1912596"/>
          </a:xfrm>
          <a:prstGeom prst="rect">
            <a:avLst/>
          </a:prstGeom>
          <a:noFill/>
          <a:ln cap="flat" cmpd="sng" w="9525">
            <a:solidFill>
              <a:schemeClr val="lt2"/>
            </a:solidFill>
            <a:prstDash val="solid"/>
            <a:round/>
            <a:headEnd len="sm" w="sm" type="none"/>
            <a:tailEnd len="sm" w="sm" type="none"/>
          </a:ln>
        </p:spPr>
      </p:pic>
      <p:sp>
        <p:nvSpPr>
          <p:cNvPr id="1023" name="Google Shape;1023;p157"/>
          <p:cNvSpPr txBox="1"/>
          <p:nvPr>
            <p:ph idx="4294967295" type="body"/>
          </p:nvPr>
        </p:nvSpPr>
        <p:spPr>
          <a:xfrm>
            <a:off x="284025" y="1638175"/>
            <a:ext cx="3908700" cy="2120100"/>
          </a:xfrm>
          <a:prstGeom prst="rect">
            <a:avLst/>
          </a:prstGeom>
        </p:spPr>
        <p:txBody>
          <a:bodyPr anchorCtr="0" anchor="t" bIns="80900" lIns="80900" spcFirstLastPara="1" rIns="80900" wrap="square" tIns="80900">
            <a:noAutofit/>
          </a:bodyPr>
          <a:lstStyle/>
          <a:p>
            <a:pPr indent="0" lvl="0" marL="0" rtl="0">
              <a:spcBef>
                <a:spcPts val="400"/>
              </a:spcBef>
              <a:spcAft>
                <a:spcPts val="0"/>
              </a:spcAft>
              <a:buNone/>
            </a:pPr>
            <a:r>
              <a:rPr b="1" lang="en" sz="1400">
                <a:solidFill>
                  <a:srgbClr val="577287"/>
                </a:solidFill>
                <a:latin typeface="Arial"/>
                <a:ea typeface="Arial"/>
                <a:cs typeface="Arial"/>
                <a:sym typeface="Arial"/>
              </a:rPr>
              <a:t>Connect the CGC to External Resources:</a:t>
            </a:r>
            <a:endParaRPr b="1" sz="1400">
              <a:solidFill>
                <a:srgbClr val="577287"/>
              </a:solidFill>
              <a:latin typeface="Arial"/>
              <a:ea typeface="Arial"/>
              <a:cs typeface="Arial"/>
              <a:sym typeface="Arial"/>
            </a:endParaRPr>
          </a:p>
          <a:p>
            <a:pPr indent="0" lvl="0" marL="0" rtl="0">
              <a:spcBef>
                <a:spcPts val="400"/>
              </a:spcBef>
              <a:spcAft>
                <a:spcPts val="0"/>
              </a:spcAft>
              <a:buNone/>
            </a:pPr>
            <a:r>
              <a:t/>
            </a:r>
            <a:endParaRPr b="1" sz="600">
              <a:solidFill>
                <a:srgbClr val="577287"/>
              </a:solidFill>
              <a:latin typeface="Arial"/>
              <a:ea typeface="Arial"/>
              <a:cs typeface="Arial"/>
              <a:sym typeface="Arial"/>
            </a:endParaRPr>
          </a:p>
          <a:p>
            <a:pPr indent="0" lvl="0" marL="0" rtl="0">
              <a:spcBef>
                <a:spcPts val="400"/>
              </a:spcBef>
              <a:spcAft>
                <a:spcPts val="0"/>
              </a:spcAft>
              <a:buNone/>
            </a:pPr>
            <a:r>
              <a:t/>
            </a:r>
            <a:endParaRPr b="1"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Connect Cloud Storage (Volumes API)</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9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SBFS (a FUSE-based file exchange)</a:t>
            </a:r>
            <a:endParaRPr sz="1400">
              <a:solidFill>
                <a:srgbClr val="577287"/>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58"/>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Tools To Analyze Data</a:t>
            </a:r>
            <a:endParaRPr>
              <a:latin typeface="Arial"/>
              <a:ea typeface="Arial"/>
              <a:cs typeface="Arial"/>
              <a:sym typeface="Arial"/>
            </a:endParaRPr>
          </a:p>
        </p:txBody>
      </p:sp>
      <p:pic>
        <p:nvPicPr>
          <p:cNvPr descr="CGC_public_apps.png" id="1029" name="Google Shape;1029;p158"/>
          <p:cNvPicPr preferRelativeResize="0"/>
          <p:nvPr/>
        </p:nvPicPr>
        <p:blipFill rotWithShape="1">
          <a:blip r:embed="rId3">
            <a:alphaModFix/>
          </a:blip>
          <a:srcRect b="7330" l="0" r="0" t="0"/>
          <a:stretch/>
        </p:blipFill>
        <p:spPr>
          <a:xfrm>
            <a:off x="3775637" y="965250"/>
            <a:ext cx="3541642" cy="2693689"/>
          </a:xfrm>
          <a:prstGeom prst="rect">
            <a:avLst/>
          </a:prstGeom>
          <a:noFill/>
          <a:ln cap="flat" cmpd="sng" w="9525">
            <a:solidFill>
              <a:schemeClr val="lt2"/>
            </a:solidFill>
            <a:prstDash val="solid"/>
            <a:round/>
            <a:headEnd len="sm" w="sm" type="none"/>
            <a:tailEnd len="sm" w="sm" type="none"/>
          </a:ln>
        </p:spPr>
      </p:pic>
      <p:pic>
        <p:nvPicPr>
          <p:cNvPr id="1030" name="Google Shape;1030;p158"/>
          <p:cNvPicPr preferRelativeResize="0"/>
          <p:nvPr/>
        </p:nvPicPr>
        <p:blipFill>
          <a:blip r:embed="rId4">
            <a:alphaModFix/>
          </a:blip>
          <a:stretch>
            <a:fillRect/>
          </a:stretch>
        </p:blipFill>
        <p:spPr>
          <a:xfrm>
            <a:off x="4897600" y="2912800"/>
            <a:ext cx="3962174" cy="1609024"/>
          </a:xfrm>
          <a:prstGeom prst="rect">
            <a:avLst/>
          </a:prstGeom>
          <a:noFill/>
          <a:ln cap="flat" cmpd="sng" w="9525">
            <a:solidFill>
              <a:schemeClr val="lt2"/>
            </a:solidFill>
            <a:prstDash val="solid"/>
            <a:round/>
            <a:headEnd len="sm" w="sm" type="none"/>
            <a:tailEnd len="sm" w="sm" type="none"/>
          </a:ln>
        </p:spPr>
      </p:pic>
      <p:sp>
        <p:nvSpPr>
          <p:cNvPr id="1031" name="Google Shape;1031;p158"/>
          <p:cNvSpPr txBox="1"/>
          <p:nvPr>
            <p:ph idx="4294967295" type="body"/>
          </p:nvPr>
        </p:nvSpPr>
        <p:spPr>
          <a:xfrm>
            <a:off x="286190" y="1418025"/>
            <a:ext cx="3143400" cy="2932200"/>
          </a:xfrm>
          <a:prstGeom prst="rect">
            <a:avLst/>
          </a:prstGeom>
        </p:spPr>
        <p:txBody>
          <a:bodyPr anchorCtr="0" anchor="t" bIns="80900" lIns="80900" spcFirstLastPara="1" rIns="80900" wrap="square" tIns="80900">
            <a:noAutofit/>
          </a:bodyPr>
          <a:lstStyle/>
          <a:p>
            <a:pPr indent="0" lvl="0" marL="0" rtl="0">
              <a:spcBef>
                <a:spcPts val="400"/>
              </a:spcBef>
              <a:spcAft>
                <a:spcPts val="0"/>
              </a:spcAft>
              <a:buNone/>
            </a:pPr>
            <a:r>
              <a:rPr b="1" lang="en" sz="1400">
                <a:solidFill>
                  <a:srgbClr val="577287"/>
                </a:solidFill>
                <a:latin typeface="Arial"/>
                <a:ea typeface="Arial"/>
                <a:cs typeface="Arial"/>
                <a:sym typeface="Arial"/>
              </a:rPr>
              <a:t>Public Apps:</a:t>
            </a:r>
            <a:r>
              <a:rPr lang="en" sz="1400">
                <a:solidFill>
                  <a:srgbClr val="577287"/>
                </a:solidFill>
                <a:latin typeface="Arial"/>
                <a:ea typeface="Arial"/>
                <a:cs typeface="Arial"/>
                <a:sym typeface="Arial"/>
              </a:rPr>
              <a:t> A curated, searchable gallery of 350</a:t>
            </a:r>
            <a:r>
              <a:rPr baseline="30000" lang="en" sz="1400">
                <a:solidFill>
                  <a:srgbClr val="577287"/>
                </a:solidFill>
                <a:latin typeface="Arial"/>
                <a:ea typeface="Arial"/>
                <a:cs typeface="Arial"/>
                <a:sym typeface="Arial"/>
              </a:rPr>
              <a:t>+</a:t>
            </a:r>
            <a:r>
              <a:rPr lang="en" sz="1400">
                <a:solidFill>
                  <a:srgbClr val="577287"/>
                </a:solidFill>
                <a:latin typeface="Arial"/>
                <a:ea typeface="Arial"/>
                <a:cs typeface="Arial"/>
                <a:sym typeface="Arial"/>
              </a:rPr>
              <a:t> bioinformatics tools &amp; workflows</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1"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Optimized for speed &amp; cost in the cloud</a:t>
            </a:r>
            <a:endParaRPr sz="1400">
              <a:solidFill>
                <a:srgbClr val="577287"/>
              </a:solidFill>
              <a:latin typeface="Arial"/>
              <a:ea typeface="Arial"/>
              <a:cs typeface="Arial"/>
              <a:sym typeface="Arial"/>
            </a:endParaRPr>
          </a:p>
          <a:p>
            <a:pPr indent="-228600" lvl="0" marL="457200" rtl="0">
              <a:spcBef>
                <a:spcPts val="400"/>
              </a:spcBef>
              <a:spcAft>
                <a:spcPts val="0"/>
              </a:spcAft>
              <a:buNone/>
            </a:pPr>
            <a:r>
              <a:t/>
            </a:r>
            <a:endParaRPr sz="600">
              <a:solidFill>
                <a:srgbClr val="577287"/>
              </a:solidFill>
              <a:latin typeface="Arial"/>
              <a:ea typeface="Arial"/>
              <a:cs typeface="Arial"/>
              <a:sym typeface="Arial"/>
            </a:endParaRPr>
          </a:p>
          <a:p>
            <a:pPr indent="-317500" lvl="1"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Fully parameterized &amp; customizable</a:t>
            </a:r>
            <a:endParaRPr sz="1400">
              <a:solidFill>
                <a:srgbClr val="577287"/>
              </a:solidFill>
              <a:latin typeface="Arial"/>
              <a:ea typeface="Arial"/>
              <a:cs typeface="Arial"/>
              <a:sym typeface="Arial"/>
            </a:endParaRPr>
          </a:p>
          <a:p>
            <a:pPr indent="-228600" lvl="0" marL="45720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Accessible via the GUI &amp; API</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1400">
              <a:solidFill>
                <a:srgbClr val="577287"/>
              </a:solidFill>
              <a:latin typeface="Arial"/>
              <a:ea typeface="Arial"/>
              <a:cs typeface="Arial"/>
              <a:sym typeface="Arial"/>
            </a:endParaRPr>
          </a:p>
        </p:txBody>
      </p:sp>
      <p:sp>
        <p:nvSpPr>
          <p:cNvPr id="1032" name="Google Shape;1032;p158"/>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59"/>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Tools To Ensure Analytical Reproducibility</a:t>
            </a:r>
            <a:endParaRPr>
              <a:latin typeface="Arial"/>
              <a:ea typeface="Arial"/>
              <a:cs typeface="Arial"/>
              <a:sym typeface="Arial"/>
            </a:endParaRPr>
          </a:p>
        </p:txBody>
      </p:sp>
      <p:sp>
        <p:nvSpPr>
          <p:cNvPr id="1038" name="Google Shape;1038;p159"/>
          <p:cNvSpPr txBox="1"/>
          <p:nvPr>
            <p:ph idx="4294967295" type="body"/>
          </p:nvPr>
        </p:nvSpPr>
        <p:spPr>
          <a:xfrm>
            <a:off x="163715" y="1113225"/>
            <a:ext cx="3143400" cy="2932200"/>
          </a:xfrm>
          <a:prstGeom prst="rect">
            <a:avLst/>
          </a:prstGeom>
        </p:spPr>
        <p:txBody>
          <a:bodyPr anchorCtr="0" anchor="t" bIns="80900" lIns="80900" spcFirstLastPara="1" rIns="80900" wrap="square" tIns="80900">
            <a:noAutofit/>
          </a:bodyPr>
          <a:lstStyle/>
          <a:p>
            <a:pPr indent="-260350" lvl="0" marL="40005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Use of Docker-containerized bioinformatics pipelines to provide a consistent computational environment</a:t>
            </a:r>
            <a:endParaRPr sz="1400">
              <a:solidFill>
                <a:srgbClr val="577287"/>
              </a:solidFill>
              <a:latin typeface="Arial"/>
              <a:ea typeface="Arial"/>
              <a:cs typeface="Arial"/>
              <a:sym typeface="Arial"/>
            </a:endParaRPr>
          </a:p>
          <a:p>
            <a:pPr indent="-171450" lvl="0" marL="40005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0" marL="40005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Automatically generated and accessible logs for every task run via the CGC</a:t>
            </a:r>
            <a:endParaRPr sz="1400">
              <a:solidFill>
                <a:srgbClr val="577287"/>
              </a:solidFill>
              <a:latin typeface="Arial"/>
              <a:ea typeface="Arial"/>
              <a:cs typeface="Arial"/>
              <a:sym typeface="Arial"/>
            </a:endParaRPr>
          </a:p>
          <a:p>
            <a:pPr indent="-171450" lvl="0" marL="40005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1" marL="68580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App versions</a:t>
            </a:r>
            <a:endParaRPr sz="1400">
              <a:solidFill>
                <a:srgbClr val="577287"/>
              </a:solidFill>
              <a:latin typeface="Arial"/>
              <a:ea typeface="Arial"/>
              <a:cs typeface="Arial"/>
              <a:sym typeface="Arial"/>
            </a:endParaRPr>
          </a:p>
          <a:p>
            <a:pPr indent="-171450" lvl="0" marL="68580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1" marL="68580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App parameters</a:t>
            </a:r>
            <a:endParaRPr sz="1400">
              <a:solidFill>
                <a:srgbClr val="577287"/>
              </a:solidFill>
              <a:latin typeface="Arial"/>
              <a:ea typeface="Arial"/>
              <a:cs typeface="Arial"/>
              <a:sym typeface="Arial"/>
            </a:endParaRPr>
          </a:p>
          <a:p>
            <a:pPr indent="-171450" lvl="0" marL="68580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1" marL="68580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Input &amp; output files</a:t>
            </a:r>
            <a:endParaRPr sz="1400">
              <a:solidFill>
                <a:srgbClr val="577287"/>
              </a:solidFill>
              <a:latin typeface="Arial"/>
              <a:ea typeface="Arial"/>
              <a:cs typeface="Arial"/>
              <a:sym typeface="Arial"/>
            </a:endParaRPr>
          </a:p>
          <a:p>
            <a:pPr indent="-171450" lvl="0" marL="685800" rtl="0">
              <a:spcBef>
                <a:spcPts val="400"/>
              </a:spcBef>
              <a:spcAft>
                <a:spcPts val="0"/>
              </a:spcAft>
              <a:buNone/>
            </a:pPr>
            <a:r>
              <a:t/>
            </a:r>
            <a:endParaRPr sz="1400">
              <a:solidFill>
                <a:srgbClr val="577287"/>
              </a:solidFill>
              <a:latin typeface="Arial"/>
              <a:ea typeface="Arial"/>
              <a:cs typeface="Arial"/>
              <a:sym typeface="Arial"/>
            </a:endParaRPr>
          </a:p>
        </p:txBody>
      </p:sp>
      <p:pic>
        <p:nvPicPr>
          <p:cNvPr id="1039" name="Google Shape;1039;p159"/>
          <p:cNvPicPr preferRelativeResize="0"/>
          <p:nvPr/>
        </p:nvPicPr>
        <p:blipFill rotWithShape="1">
          <a:blip r:embed="rId3">
            <a:alphaModFix/>
          </a:blip>
          <a:srcRect b="0" l="0" r="0" t="0"/>
          <a:stretch/>
        </p:blipFill>
        <p:spPr>
          <a:xfrm>
            <a:off x="3623226" y="2287926"/>
            <a:ext cx="4974914" cy="1943388"/>
          </a:xfrm>
          <a:prstGeom prst="rect">
            <a:avLst/>
          </a:prstGeom>
          <a:noFill/>
          <a:ln cap="flat" cmpd="sng" w="9525">
            <a:solidFill>
              <a:schemeClr val="lt2"/>
            </a:solidFill>
            <a:prstDash val="solid"/>
            <a:round/>
            <a:headEnd len="sm" w="sm" type="none"/>
            <a:tailEnd len="sm" w="sm" type="none"/>
          </a:ln>
        </p:spPr>
      </p:pic>
      <p:pic>
        <p:nvPicPr>
          <p:cNvPr id="1040" name="Google Shape;1040;p159"/>
          <p:cNvPicPr preferRelativeResize="0"/>
          <p:nvPr/>
        </p:nvPicPr>
        <p:blipFill>
          <a:blip r:embed="rId4">
            <a:alphaModFix/>
          </a:blip>
          <a:stretch>
            <a:fillRect/>
          </a:stretch>
        </p:blipFill>
        <p:spPr>
          <a:xfrm>
            <a:off x="5195940" y="1057932"/>
            <a:ext cx="1829492" cy="1017462"/>
          </a:xfrm>
          <a:prstGeom prst="rect">
            <a:avLst/>
          </a:prstGeom>
          <a:noFill/>
          <a:ln>
            <a:noFill/>
          </a:ln>
        </p:spPr>
      </p:pic>
      <p:sp>
        <p:nvSpPr>
          <p:cNvPr id="1041" name="Google Shape;1041;p159"/>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60"/>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Tools To Port Your Own Apps to the Platform</a:t>
            </a:r>
            <a:endParaRPr>
              <a:latin typeface="Arial"/>
              <a:ea typeface="Arial"/>
              <a:cs typeface="Arial"/>
              <a:sym typeface="Arial"/>
            </a:endParaRPr>
          </a:p>
        </p:txBody>
      </p:sp>
      <p:sp>
        <p:nvSpPr>
          <p:cNvPr id="1047" name="Google Shape;1047;p160"/>
          <p:cNvSpPr txBox="1"/>
          <p:nvPr>
            <p:ph idx="4294967295" type="body"/>
          </p:nvPr>
        </p:nvSpPr>
        <p:spPr>
          <a:xfrm>
            <a:off x="286200" y="893880"/>
            <a:ext cx="3314100" cy="3687300"/>
          </a:xfrm>
          <a:prstGeom prst="rect">
            <a:avLst/>
          </a:prstGeom>
        </p:spPr>
        <p:txBody>
          <a:bodyPr anchorCtr="0" anchor="t" bIns="80900" lIns="80900" spcFirstLastPara="1" rIns="80900" wrap="square" tIns="80900">
            <a:noAutofit/>
          </a:bodyPr>
          <a:lstStyle/>
          <a:p>
            <a:pPr indent="0" lvl="0" marL="0" rtl="0">
              <a:spcBef>
                <a:spcPts val="400"/>
              </a:spcBef>
              <a:spcAft>
                <a:spcPts val="0"/>
              </a:spcAft>
              <a:buNone/>
            </a:pPr>
            <a:r>
              <a:rPr b="1" lang="en" sz="1400">
                <a:solidFill>
                  <a:srgbClr val="577287"/>
                </a:solidFill>
                <a:latin typeface="Arial"/>
                <a:ea typeface="Arial"/>
                <a:cs typeface="Arial"/>
                <a:sym typeface="Arial"/>
              </a:rPr>
              <a:t>Docker:</a:t>
            </a:r>
            <a:endParaRPr b="1"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community standard for providing a consistent compute environment</a:t>
            </a:r>
            <a:endParaRPr sz="1400">
              <a:solidFill>
                <a:srgbClr val="577287"/>
              </a:solidFill>
              <a:latin typeface="Arial"/>
              <a:ea typeface="Arial"/>
              <a:cs typeface="Arial"/>
              <a:sym typeface="Arial"/>
            </a:endParaRPr>
          </a:p>
          <a:p>
            <a:pPr indent="-171450" lvl="0" marL="400050" rtl="0">
              <a:spcBef>
                <a:spcPts val="400"/>
              </a:spcBef>
              <a:spcAft>
                <a:spcPts val="0"/>
              </a:spcAft>
              <a:buNone/>
            </a:pPr>
            <a:r>
              <a:t/>
            </a:r>
            <a:endParaRPr sz="6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rPr b="1" lang="en" sz="1400">
                <a:solidFill>
                  <a:srgbClr val="577287"/>
                </a:solidFill>
                <a:latin typeface="Arial"/>
                <a:ea typeface="Arial"/>
                <a:cs typeface="Arial"/>
                <a:sym typeface="Arial"/>
              </a:rPr>
              <a:t>Common Workflow Language (CWL):</a:t>
            </a:r>
            <a:endParaRPr sz="600">
              <a:solidFill>
                <a:srgbClr val="577287"/>
              </a:solidFill>
              <a:latin typeface="Arial"/>
              <a:ea typeface="Arial"/>
              <a:cs typeface="Arial"/>
              <a:sym typeface="Arial"/>
            </a:endParaRPr>
          </a:p>
          <a:p>
            <a:pPr indent="-317500" lvl="0" marL="45720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community standard for tool &amp; workflow annotation to ensure portability &amp; reproducibility</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0" lvl="0" marL="0" rtl="0">
              <a:spcBef>
                <a:spcPts val="400"/>
              </a:spcBef>
              <a:spcAft>
                <a:spcPts val="0"/>
              </a:spcAft>
              <a:buNone/>
            </a:pPr>
            <a:r>
              <a:rPr b="1" lang="en" sz="1400">
                <a:solidFill>
                  <a:srgbClr val="577287"/>
                </a:solidFill>
                <a:latin typeface="Arial"/>
                <a:ea typeface="Arial"/>
                <a:cs typeface="Arial"/>
                <a:sym typeface="Arial"/>
              </a:rPr>
              <a:t>Rabix:</a:t>
            </a:r>
            <a:r>
              <a:rPr lang="en" sz="1400">
                <a:solidFill>
                  <a:srgbClr val="577287"/>
                </a:solidFill>
                <a:latin typeface="Arial"/>
                <a:ea typeface="Arial"/>
                <a:cs typeface="Arial"/>
                <a:sym typeface="Arial"/>
              </a:rPr>
              <a:t> </a:t>
            </a:r>
            <a:endParaRPr sz="600">
              <a:solidFill>
                <a:srgbClr val="577287"/>
              </a:solidFill>
              <a:latin typeface="Arial"/>
              <a:ea typeface="Arial"/>
              <a:cs typeface="Arial"/>
              <a:sym typeface="Arial"/>
            </a:endParaRPr>
          </a:p>
          <a:p>
            <a:pPr indent="-317500" lvl="1" marL="4572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An intuitive and flexible software development kit for developing, rapidly prototyping, and porting custom tools and workflows to the CGC</a:t>
            </a:r>
            <a:endParaRPr sz="600">
              <a:solidFill>
                <a:srgbClr val="577287"/>
              </a:solidFill>
              <a:latin typeface="Arial"/>
              <a:ea typeface="Arial"/>
              <a:cs typeface="Arial"/>
              <a:sym typeface="Arial"/>
            </a:endParaRPr>
          </a:p>
          <a:p>
            <a:pPr indent="-171450" lvl="0" marL="400050" rtl="0">
              <a:spcBef>
                <a:spcPts val="400"/>
              </a:spcBef>
              <a:spcAft>
                <a:spcPts val="0"/>
              </a:spcAft>
              <a:buNone/>
            </a:pPr>
            <a:r>
              <a:t/>
            </a:r>
            <a:endParaRPr sz="1400">
              <a:solidFill>
                <a:srgbClr val="577287"/>
              </a:solidFill>
              <a:latin typeface="Arial"/>
              <a:ea typeface="Arial"/>
              <a:cs typeface="Arial"/>
              <a:sym typeface="Arial"/>
            </a:endParaRPr>
          </a:p>
        </p:txBody>
      </p:sp>
      <p:sp>
        <p:nvSpPr>
          <p:cNvPr id="1048" name="Google Shape;1048;p160"/>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ai_reproducibility_03_v2.png" id="1049" name="Google Shape;1049;p160"/>
          <p:cNvPicPr preferRelativeResize="0"/>
          <p:nvPr/>
        </p:nvPicPr>
        <p:blipFill rotWithShape="1">
          <a:blip r:embed="rId3">
            <a:alphaModFix/>
          </a:blip>
          <a:srcRect b="15054" l="0" r="7766" t="32978"/>
          <a:stretch/>
        </p:blipFill>
        <p:spPr>
          <a:xfrm>
            <a:off x="3753375" y="906585"/>
            <a:ext cx="4765224" cy="3687299"/>
          </a:xfrm>
          <a:prstGeom prst="rect">
            <a:avLst/>
          </a:prstGeom>
          <a:noFill/>
          <a:ln>
            <a:noFill/>
          </a:ln>
        </p:spPr>
      </p:pic>
      <p:pic>
        <p:nvPicPr>
          <p:cNvPr id="1050" name="Google Shape;1050;p160"/>
          <p:cNvPicPr preferRelativeResize="0"/>
          <p:nvPr/>
        </p:nvPicPr>
        <p:blipFill rotWithShape="1">
          <a:blip r:embed="rId4">
            <a:alphaModFix/>
          </a:blip>
          <a:srcRect b="0" l="0" r="0" t="0"/>
          <a:stretch/>
        </p:blipFill>
        <p:spPr>
          <a:xfrm>
            <a:off x="5505175" y="2922600"/>
            <a:ext cx="1261624" cy="333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61"/>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Tools To Port Your Own Apps to the Platform (continued)</a:t>
            </a:r>
            <a:endParaRPr>
              <a:latin typeface="Arial"/>
              <a:ea typeface="Arial"/>
              <a:cs typeface="Arial"/>
              <a:sym typeface="Arial"/>
            </a:endParaRPr>
          </a:p>
        </p:txBody>
      </p:sp>
      <p:pic>
        <p:nvPicPr>
          <p:cNvPr descr="composer.gif" id="1056" name="Google Shape;1056;p161"/>
          <p:cNvPicPr preferRelativeResize="0"/>
          <p:nvPr/>
        </p:nvPicPr>
        <p:blipFill rotWithShape="1">
          <a:blip r:embed="rId3">
            <a:alphaModFix/>
          </a:blip>
          <a:srcRect b="0" l="0" r="0" t="0"/>
          <a:stretch/>
        </p:blipFill>
        <p:spPr>
          <a:xfrm>
            <a:off x="4218467" y="890400"/>
            <a:ext cx="4604858" cy="2527000"/>
          </a:xfrm>
          <a:prstGeom prst="rect">
            <a:avLst/>
          </a:prstGeom>
          <a:noFill/>
          <a:ln>
            <a:noFill/>
          </a:ln>
        </p:spPr>
      </p:pic>
      <p:sp>
        <p:nvSpPr>
          <p:cNvPr id="1057" name="Google Shape;1057;p161"/>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58" name="Google Shape;1058;p161"/>
          <p:cNvPicPr preferRelativeResize="0"/>
          <p:nvPr/>
        </p:nvPicPr>
        <p:blipFill rotWithShape="1">
          <a:blip r:embed="rId4">
            <a:alphaModFix/>
          </a:blip>
          <a:srcRect b="0" l="0" r="0" t="0"/>
          <a:stretch/>
        </p:blipFill>
        <p:spPr>
          <a:xfrm>
            <a:off x="4186958" y="3581039"/>
            <a:ext cx="2165456" cy="1244413"/>
          </a:xfrm>
          <a:prstGeom prst="rect">
            <a:avLst/>
          </a:prstGeom>
          <a:noFill/>
          <a:ln>
            <a:noFill/>
          </a:ln>
        </p:spPr>
      </p:pic>
      <p:pic>
        <p:nvPicPr>
          <p:cNvPr id="1059" name="Google Shape;1059;p161"/>
          <p:cNvPicPr preferRelativeResize="0"/>
          <p:nvPr/>
        </p:nvPicPr>
        <p:blipFill rotWithShape="1">
          <a:blip r:embed="rId5">
            <a:alphaModFix/>
          </a:blip>
          <a:srcRect b="0" l="0" r="0" t="0"/>
          <a:stretch/>
        </p:blipFill>
        <p:spPr>
          <a:xfrm>
            <a:off x="7506709" y="3504585"/>
            <a:ext cx="1316615" cy="1244399"/>
          </a:xfrm>
          <a:prstGeom prst="rect">
            <a:avLst/>
          </a:prstGeom>
          <a:noFill/>
          <a:ln>
            <a:noFill/>
          </a:ln>
        </p:spPr>
      </p:pic>
      <p:pic>
        <p:nvPicPr>
          <p:cNvPr id="1060" name="Google Shape;1060;p161"/>
          <p:cNvPicPr preferRelativeResize="0"/>
          <p:nvPr/>
        </p:nvPicPr>
        <p:blipFill rotWithShape="1">
          <a:blip r:embed="rId6">
            <a:alphaModFix/>
          </a:blip>
          <a:srcRect b="0" l="0" r="0" t="0"/>
          <a:stretch/>
        </p:blipFill>
        <p:spPr>
          <a:xfrm>
            <a:off x="6662650" y="3773300"/>
            <a:ext cx="824700" cy="485100"/>
          </a:xfrm>
          <a:prstGeom prst="rect">
            <a:avLst/>
          </a:prstGeom>
          <a:noFill/>
          <a:ln>
            <a:noFill/>
          </a:ln>
        </p:spPr>
      </p:pic>
      <p:sp>
        <p:nvSpPr>
          <p:cNvPr id="1061" name="Google Shape;1061;p161"/>
          <p:cNvSpPr txBox="1"/>
          <p:nvPr>
            <p:ph idx="4294967295" type="body"/>
          </p:nvPr>
        </p:nvSpPr>
        <p:spPr>
          <a:xfrm>
            <a:off x="286200" y="893880"/>
            <a:ext cx="3314100" cy="3687300"/>
          </a:xfrm>
          <a:prstGeom prst="rect">
            <a:avLst/>
          </a:prstGeom>
        </p:spPr>
        <p:txBody>
          <a:bodyPr anchorCtr="0" anchor="t" bIns="80900" lIns="80900" spcFirstLastPara="1" rIns="80900" wrap="square" tIns="80900">
            <a:noAutofit/>
          </a:bodyPr>
          <a:lstStyle/>
          <a:p>
            <a:pPr indent="0" lvl="0" marL="0" rtl="0">
              <a:spcBef>
                <a:spcPts val="400"/>
              </a:spcBef>
              <a:spcAft>
                <a:spcPts val="0"/>
              </a:spcAft>
              <a:buNone/>
            </a:pPr>
            <a:r>
              <a:rPr b="1" lang="en" sz="1400">
                <a:solidFill>
                  <a:srgbClr val="577287"/>
                </a:solidFill>
                <a:latin typeface="Arial"/>
                <a:ea typeface="Arial"/>
                <a:cs typeface="Arial"/>
                <a:sym typeface="Arial"/>
              </a:rPr>
              <a:t>Rabix Composer:</a:t>
            </a:r>
            <a:r>
              <a:rPr lang="en" sz="1400">
                <a:solidFill>
                  <a:srgbClr val="577287"/>
                </a:solidFill>
                <a:latin typeface="Arial"/>
                <a:ea typeface="Arial"/>
                <a:cs typeface="Arial"/>
                <a:sym typeface="Arial"/>
              </a:rPr>
              <a:t> </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1" marL="4572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Fully integrated with the CGC for app and data access</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1" marL="4572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Provides app versioning</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1" marL="4572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Enables local app development &amp; cloud testing</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1"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Provides a graphical editor, including drag-and-drop workflow assembly </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1"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Displays in-line annotation using CWL for easy editing</a:t>
            </a:r>
            <a:endParaRPr sz="1400">
              <a:solidFill>
                <a:srgbClr val="577287"/>
              </a:solidFill>
              <a:latin typeface="Arial"/>
              <a:ea typeface="Arial"/>
              <a:cs typeface="Arial"/>
              <a:sym typeface="Arial"/>
            </a:endParaRPr>
          </a:p>
          <a:p>
            <a:pPr indent="-171450" lvl="0" marL="400050" rtl="0">
              <a:spcBef>
                <a:spcPts val="400"/>
              </a:spcBef>
              <a:spcAft>
                <a:spcPts val="0"/>
              </a:spcAft>
              <a:buNone/>
            </a:pPr>
            <a:r>
              <a:t/>
            </a:r>
            <a:endParaRPr sz="1400">
              <a:solidFill>
                <a:srgbClr val="577287"/>
              </a:solidFill>
              <a:latin typeface="Arial"/>
              <a:ea typeface="Arial"/>
              <a:cs typeface="Arial"/>
              <a:sym typeface="Arial"/>
            </a:endParaRPr>
          </a:p>
        </p:txBody>
      </p:sp>
      <p:cxnSp>
        <p:nvCxnSpPr>
          <p:cNvPr id="1062" name="Google Shape;1062;p161"/>
          <p:cNvCxnSpPr/>
          <p:nvPr/>
        </p:nvCxnSpPr>
        <p:spPr>
          <a:xfrm flipH="1" rot="10800000">
            <a:off x="5534650" y="3513250"/>
            <a:ext cx="1952700" cy="894900"/>
          </a:xfrm>
          <a:prstGeom prst="curvedConnector3">
            <a:avLst>
              <a:gd fmla="val 50000" name="adj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62"/>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Tools To Extend Your Analysis Ecosystem</a:t>
            </a:r>
            <a:endParaRPr>
              <a:latin typeface="Arial"/>
              <a:ea typeface="Arial"/>
              <a:cs typeface="Arial"/>
              <a:sym typeface="Arial"/>
            </a:endParaRPr>
          </a:p>
        </p:txBody>
      </p:sp>
      <p:sp>
        <p:nvSpPr>
          <p:cNvPr id="1068" name="Google Shape;1068;p162"/>
          <p:cNvSpPr txBox="1"/>
          <p:nvPr>
            <p:ph idx="4294967295" type="body"/>
          </p:nvPr>
        </p:nvSpPr>
        <p:spPr>
          <a:xfrm>
            <a:off x="163715" y="808425"/>
            <a:ext cx="8601300" cy="1282800"/>
          </a:xfrm>
          <a:prstGeom prst="rect">
            <a:avLst/>
          </a:prstGeom>
        </p:spPr>
        <p:txBody>
          <a:bodyPr anchorCtr="0" anchor="t" bIns="80900" lIns="80900" spcFirstLastPara="1" rIns="80900" wrap="square" tIns="80900">
            <a:noAutofit/>
          </a:bodyPr>
          <a:lstStyle/>
          <a:p>
            <a:pPr indent="-317500" lvl="0" marL="457200" rtl="0">
              <a:spcBef>
                <a:spcPts val="400"/>
              </a:spcBef>
              <a:spcAft>
                <a:spcPts val="0"/>
              </a:spcAft>
              <a:buClr>
                <a:srgbClr val="577287"/>
              </a:buClr>
              <a:buSzPts val="1400"/>
              <a:buChar char="●"/>
            </a:pPr>
            <a:r>
              <a:rPr b="1" lang="en" sz="1400">
                <a:solidFill>
                  <a:srgbClr val="577287"/>
                </a:solidFill>
                <a:latin typeface="Arial"/>
                <a:ea typeface="Arial"/>
                <a:cs typeface="Arial"/>
                <a:sym typeface="Arial"/>
              </a:rPr>
              <a:t>SBFS:</a:t>
            </a:r>
            <a:r>
              <a:rPr lang="en" sz="1400">
                <a:solidFill>
                  <a:srgbClr val="577287"/>
                </a:solidFill>
                <a:latin typeface="Arial"/>
                <a:ea typeface="Arial"/>
                <a:cs typeface="Arial"/>
                <a:sym typeface="Arial"/>
              </a:rPr>
              <a:t> A FUSE-based file system that allows users to analyze data on the CGC using local (desktop) applications</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317500" lvl="0" marL="457200" marR="0" rtl="0" algn="l">
              <a:lnSpc>
                <a:spcPct val="100000"/>
              </a:lnSpc>
              <a:spcBef>
                <a:spcPts val="400"/>
              </a:spcBef>
              <a:spcAft>
                <a:spcPts val="0"/>
              </a:spcAft>
              <a:buClr>
                <a:srgbClr val="577287"/>
              </a:buClr>
              <a:buSzPts val="1400"/>
              <a:buFont typeface="Arial"/>
              <a:buChar char="●"/>
            </a:pPr>
            <a:r>
              <a:rPr b="1" lang="en" sz="1400">
                <a:solidFill>
                  <a:srgbClr val="577287"/>
                </a:solidFill>
                <a:latin typeface="Arial"/>
                <a:ea typeface="Arial"/>
                <a:cs typeface="Arial"/>
                <a:sym typeface="Arial"/>
              </a:rPr>
              <a:t>Data Cruncher:</a:t>
            </a:r>
            <a:r>
              <a:rPr lang="en" sz="1400">
                <a:solidFill>
                  <a:srgbClr val="577287"/>
                </a:solidFill>
                <a:latin typeface="Arial"/>
                <a:ea typeface="Arial"/>
                <a:cs typeface="Arial"/>
                <a:sym typeface="Arial"/>
              </a:rPr>
              <a:t> A custom JupyterLab environment for interactive analysis, data visualization &amp; implementation of custom tertiary analysis tools written in R, Python, or Julia</a:t>
            </a:r>
            <a:endParaRPr sz="1400">
              <a:solidFill>
                <a:srgbClr val="577287"/>
              </a:solidFill>
              <a:latin typeface="Arial"/>
              <a:ea typeface="Arial"/>
              <a:cs typeface="Arial"/>
              <a:sym typeface="Arial"/>
            </a:endParaRPr>
          </a:p>
        </p:txBody>
      </p:sp>
      <p:sp>
        <p:nvSpPr>
          <p:cNvPr id="1069" name="Google Shape;1069;p162"/>
          <p:cNvSpPr txBox="1"/>
          <p:nvPr/>
        </p:nvSpPr>
        <p:spPr>
          <a:xfrm>
            <a:off x="953325" y="3025184"/>
            <a:ext cx="590700" cy="230400"/>
          </a:xfrm>
          <a:prstGeom prst="rect">
            <a:avLst/>
          </a:prstGeom>
          <a:noFill/>
          <a:ln>
            <a:noFill/>
          </a:ln>
        </p:spPr>
        <p:txBody>
          <a:bodyPr anchorCtr="0" anchor="ctr" bIns="93125" lIns="93125" spcFirstLastPara="1" rIns="93125" wrap="square" tIns="93125">
            <a:noAutofit/>
          </a:bodyPr>
          <a:lstStyle/>
          <a:p>
            <a:pPr indent="0" lvl="0" marL="0" rtl="0" algn="ctr">
              <a:spcBef>
                <a:spcPts val="0"/>
              </a:spcBef>
              <a:spcAft>
                <a:spcPts val="0"/>
              </a:spcAft>
              <a:buNone/>
            </a:pPr>
            <a:r>
              <a:rPr b="1" lang="en" sz="1200">
                <a:solidFill>
                  <a:srgbClr val="34739F"/>
                </a:solidFill>
              </a:rPr>
              <a:t>Files</a:t>
            </a:r>
            <a:endParaRPr b="1" sz="1200">
              <a:solidFill>
                <a:srgbClr val="133050"/>
              </a:solidFill>
            </a:endParaRPr>
          </a:p>
        </p:txBody>
      </p:sp>
      <p:grpSp>
        <p:nvGrpSpPr>
          <p:cNvPr id="1070" name="Google Shape;1070;p162"/>
          <p:cNvGrpSpPr/>
          <p:nvPr/>
        </p:nvGrpSpPr>
        <p:grpSpPr>
          <a:xfrm>
            <a:off x="2109412" y="3435490"/>
            <a:ext cx="674812" cy="549188"/>
            <a:chOff x="1640325" y="2236800"/>
            <a:chExt cx="764400" cy="1069500"/>
          </a:xfrm>
        </p:grpSpPr>
        <p:sp>
          <p:nvSpPr>
            <p:cNvPr id="1071" name="Google Shape;1071;p162"/>
            <p:cNvSpPr/>
            <p:nvPr/>
          </p:nvSpPr>
          <p:spPr>
            <a:xfrm>
              <a:off x="1640325" y="2236800"/>
              <a:ext cx="764400" cy="1069500"/>
            </a:xfrm>
            <a:prstGeom prst="roundRect">
              <a:avLst>
                <a:gd fmla="val 17477" name="adj"/>
              </a:avLst>
            </a:prstGeom>
            <a:solidFill>
              <a:srgbClr val="EBF0F3"/>
            </a:solidFill>
            <a:ln cap="flat" cmpd="sng" w="28575">
              <a:solidFill>
                <a:srgbClr val="133050"/>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72" name="Google Shape;1072;p162"/>
            <p:cNvSpPr/>
            <p:nvPr/>
          </p:nvSpPr>
          <p:spPr>
            <a:xfrm>
              <a:off x="1765725" y="2386050"/>
              <a:ext cx="513600" cy="96600"/>
            </a:xfrm>
            <a:prstGeom prst="rect">
              <a:avLst/>
            </a:prstGeom>
            <a:solidFill>
              <a:srgbClr val="FFFFFF"/>
            </a:solidFill>
            <a:ln cap="flat" cmpd="sng" w="19050">
              <a:solidFill>
                <a:srgbClr val="133050"/>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73" name="Google Shape;1073;p162"/>
            <p:cNvSpPr/>
            <p:nvPr/>
          </p:nvSpPr>
          <p:spPr>
            <a:xfrm>
              <a:off x="1765725" y="2523450"/>
              <a:ext cx="513600" cy="96600"/>
            </a:xfrm>
            <a:prstGeom prst="rect">
              <a:avLst/>
            </a:prstGeom>
            <a:solidFill>
              <a:srgbClr val="FFFFFF"/>
            </a:solidFill>
            <a:ln cap="flat" cmpd="sng" w="19050">
              <a:solidFill>
                <a:srgbClr val="133050"/>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74" name="Google Shape;1074;p162"/>
            <p:cNvSpPr/>
            <p:nvPr/>
          </p:nvSpPr>
          <p:spPr>
            <a:xfrm>
              <a:off x="1765725" y="2660850"/>
              <a:ext cx="513600" cy="96600"/>
            </a:xfrm>
            <a:prstGeom prst="rect">
              <a:avLst/>
            </a:prstGeom>
            <a:solidFill>
              <a:srgbClr val="FFFFFF"/>
            </a:solidFill>
            <a:ln cap="flat" cmpd="sng" w="19050">
              <a:solidFill>
                <a:srgbClr val="133050"/>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grpSp>
      <p:pic>
        <p:nvPicPr>
          <p:cNvPr id="1075" name="Google Shape;1075;p162"/>
          <p:cNvPicPr preferRelativeResize="0"/>
          <p:nvPr/>
        </p:nvPicPr>
        <p:blipFill>
          <a:blip r:embed="rId3">
            <a:alphaModFix/>
          </a:blip>
          <a:stretch>
            <a:fillRect/>
          </a:stretch>
        </p:blipFill>
        <p:spPr>
          <a:xfrm>
            <a:off x="3163885" y="3287292"/>
            <a:ext cx="572375" cy="572375"/>
          </a:xfrm>
          <a:prstGeom prst="rect">
            <a:avLst/>
          </a:prstGeom>
          <a:noFill/>
          <a:ln>
            <a:noFill/>
          </a:ln>
        </p:spPr>
      </p:pic>
      <p:grpSp>
        <p:nvGrpSpPr>
          <p:cNvPr id="1076" name="Google Shape;1076;p162"/>
          <p:cNvGrpSpPr/>
          <p:nvPr/>
        </p:nvGrpSpPr>
        <p:grpSpPr>
          <a:xfrm>
            <a:off x="953484" y="2807122"/>
            <a:ext cx="278442" cy="215978"/>
            <a:chOff x="4718250" y="2875500"/>
            <a:chExt cx="587802" cy="606000"/>
          </a:xfrm>
        </p:grpSpPr>
        <p:sp>
          <p:nvSpPr>
            <p:cNvPr id="1077" name="Google Shape;1077;p162"/>
            <p:cNvSpPr/>
            <p:nvPr/>
          </p:nvSpPr>
          <p:spPr>
            <a:xfrm>
              <a:off x="4718250" y="28755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78" name="Google Shape;1078;p162"/>
            <p:cNvSpPr/>
            <p:nvPr/>
          </p:nvSpPr>
          <p:spPr>
            <a:xfrm>
              <a:off x="4794450" y="29517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79" name="Google Shape;1079;p162"/>
            <p:cNvSpPr/>
            <p:nvPr/>
          </p:nvSpPr>
          <p:spPr>
            <a:xfrm>
              <a:off x="4870650" y="30279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grpSp>
      <p:grpSp>
        <p:nvGrpSpPr>
          <p:cNvPr id="1080" name="Google Shape;1080;p162"/>
          <p:cNvGrpSpPr/>
          <p:nvPr/>
        </p:nvGrpSpPr>
        <p:grpSpPr>
          <a:xfrm>
            <a:off x="1232034" y="2566102"/>
            <a:ext cx="278442" cy="215978"/>
            <a:chOff x="4718250" y="2875500"/>
            <a:chExt cx="587802" cy="606000"/>
          </a:xfrm>
        </p:grpSpPr>
        <p:sp>
          <p:nvSpPr>
            <p:cNvPr id="1081" name="Google Shape;1081;p162"/>
            <p:cNvSpPr/>
            <p:nvPr/>
          </p:nvSpPr>
          <p:spPr>
            <a:xfrm>
              <a:off x="4718250" y="28755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82" name="Google Shape;1082;p162"/>
            <p:cNvSpPr/>
            <p:nvPr/>
          </p:nvSpPr>
          <p:spPr>
            <a:xfrm>
              <a:off x="4794450" y="29517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83" name="Google Shape;1083;p162"/>
            <p:cNvSpPr/>
            <p:nvPr/>
          </p:nvSpPr>
          <p:spPr>
            <a:xfrm>
              <a:off x="4870650" y="30279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grpSp>
      <p:grpSp>
        <p:nvGrpSpPr>
          <p:cNvPr id="1084" name="Google Shape;1084;p162"/>
          <p:cNvGrpSpPr/>
          <p:nvPr/>
        </p:nvGrpSpPr>
        <p:grpSpPr>
          <a:xfrm>
            <a:off x="1691051" y="2482468"/>
            <a:ext cx="278442" cy="215978"/>
            <a:chOff x="4718250" y="2875500"/>
            <a:chExt cx="587802" cy="606000"/>
          </a:xfrm>
        </p:grpSpPr>
        <p:sp>
          <p:nvSpPr>
            <p:cNvPr id="1085" name="Google Shape;1085;p162"/>
            <p:cNvSpPr/>
            <p:nvPr/>
          </p:nvSpPr>
          <p:spPr>
            <a:xfrm>
              <a:off x="4718250" y="28755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86" name="Google Shape;1086;p162"/>
            <p:cNvSpPr/>
            <p:nvPr/>
          </p:nvSpPr>
          <p:spPr>
            <a:xfrm>
              <a:off x="4794450" y="29517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87" name="Google Shape;1087;p162"/>
            <p:cNvSpPr/>
            <p:nvPr/>
          </p:nvSpPr>
          <p:spPr>
            <a:xfrm>
              <a:off x="4870650" y="30279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grpSp>
      <p:cxnSp>
        <p:nvCxnSpPr>
          <p:cNvPr id="1088" name="Google Shape;1088;p162"/>
          <p:cNvCxnSpPr>
            <a:stCxn id="1079" idx="3"/>
            <a:endCxn id="1089" idx="1"/>
          </p:cNvCxnSpPr>
          <p:nvPr/>
        </p:nvCxnSpPr>
        <p:spPr>
          <a:xfrm>
            <a:off x="1231926" y="2942269"/>
            <a:ext cx="295800" cy="47700"/>
          </a:xfrm>
          <a:prstGeom prst="straightConnector1">
            <a:avLst/>
          </a:prstGeom>
          <a:noFill/>
          <a:ln cap="flat" cmpd="sng" w="9525">
            <a:solidFill>
              <a:srgbClr val="515151"/>
            </a:solidFill>
            <a:prstDash val="solid"/>
            <a:round/>
            <a:headEnd len="med" w="med" type="none"/>
            <a:tailEnd len="med" w="med" type="none"/>
          </a:ln>
        </p:spPr>
      </p:cxnSp>
      <p:cxnSp>
        <p:nvCxnSpPr>
          <p:cNvPr id="1090" name="Google Shape;1090;p162"/>
          <p:cNvCxnSpPr>
            <a:stCxn id="1083" idx="2"/>
            <a:endCxn id="1091" idx="1"/>
          </p:cNvCxnSpPr>
          <p:nvPr/>
        </p:nvCxnSpPr>
        <p:spPr>
          <a:xfrm>
            <a:off x="1407351" y="2771393"/>
            <a:ext cx="182400" cy="135600"/>
          </a:xfrm>
          <a:prstGeom prst="straightConnector1">
            <a:avLst/>
          </a:prstGeom>
          <a:noFill/>
          <a:ln cap="flat" cmpd="sng" w="9525">
            <a:solidFill>
              <a:srgbClr val="515151"/>
            </a:solidFill>
            <a:prstDash val="solid"/>
            <a:round/>
            <a:headEnd len="med" w="med" type="none"/>
            <a:tailEnd len="med" w="med" type="none"/>
          </a:ln>
        </p:spPr>
      </p:cxnSp>
      <p:cxnSp>
        <p:nvCxnSpPr>
          <p:cNvPr id="1092" name="Google Shape;1092;p162"/>
          <p:cNvCxnSpPr>
            <a:stCxn id="1087" idx="2"/>
            <a:endCxn id="1091" idx="7"/>
          </p:cNvCxnSpPr>
          <p:nvPr/>
        </p:nvCxnSpPr>
        <p:spPr>
          <a:xfrm flipH="1">
            <a:off x="1765268" y="2687759"/>
            <a:ext cx="101100" cy="219300"/>
          </a:xfrm>
          <a:prstGeom prst="straightConnector1">
            <a:avLst/>
          </a:prstGeom>
          <a:noFill/>
          <a:ln cap="flat" cmpd="sng" w="9525">
            <a:solidFill>
              <a:srgbClr val="515151"/>
            </a:solidFill>
            <a:prstDash val="solid"/>
            <a:round/>
            <a:headEnd len="med" w="med" type="none"/>
            <a:tailEnd len="med" w="med" type="none"/>
          </a:ln>
        </p:spPr>
      </p:cxnSp>
      <p:cxnSp>
        <p:nvCxnSpPr>
          <p:cNvPr id="1093" name="Google Shape;1093;p162"/>
          <p:cNvCxnSpPr>
            <a:stCxn id="1091" idx="4"/>
            <a:endCxn id="1094" idx="1"/>
          </p:cNvCxnSpPr>
          <p:nvPr/>
        </p:nvCxnSpPr>
        <p:spPr>
          <a:xfrm flipH="1" rot="-5400000">
            <a:off x="1451506" y="3281409"/>
            <a:ext cx="886500" cy="434400"/>
          </a:xfrm>
          <a:prstGeom prst="bentConnector2">
            <a:avLst/>
          </a:prstGeom>
          <a:noFill/>
          <a:ln cap="flat" cmpd="sng" w="19050">
            <a:solidFill>
              <a:srgbClr val="133050"/>
            </a:solidFill>
            <a:prstDash val="solid"/>
            <a:round/>
            <a:headEnd len="med" w="med" type="none"/>
            <a:tailEnd len="med" w="med" type="oval"/>
          </a:ln>
        </p:spPr>
      </p:cxnSp>
      <p:sp>
        <p:nvSpPr>
          <p:cNvPr id="1094" name="Google Shape;1094;p162"/>
          <p:cNvSpPr/>
          <p:nvPr/>
        </p:nvSpPr>
        <p:spPr>
          <a:xfrm>
            <a:off x="2111996" y="3891270"/>
            <a:ext cx="135900" cy="101400"/>
          </a:xfrm>
          <a:prstGeom prst="rect">
            <a:avLst/>
          </a:prstGeom>
          <a:noFill/>
          <a:ln>
            <a:noFill/>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95" name="Google Shape;1095;p162"/>
          <p:cNvSpPr/>
          <p:nvPr/>
        </p:nvSpPr>
        <p:spPr>
          <a:xfrm>
            <a:off x="4972024" y="4059166"/>
            <a:ext cx="135900" cy="101400"/>
          </a:xfrm>
          <a:prstGeom prst="rect">
            <a:avLst/>
          </a:prstGeom>
          <a:noFill/>
          <a:ln>
            <a:noFill/>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96" name="Google Shape;1096;p162"/>
          <p:cNvSpPr/>
          <p:nvPr/>
        </p:nvSpPr>
        <p:spPr>
          <a:xfrm>
            <a:off x="2567644" y="3891270"/>
            <a:ext cx="135900" cy="101400"/>
          </a:xfrm>
          <a:prstGeom prst="rect">
            <a:avLst/>
          </a:prstGeom>
          <a:noFill/>
          <a:ln>
            <a:noFill/>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cxnSp>
        <p:nvCxnSpPr>
          <p:cNvPr id="1097" name="Google Shape;1097;p162"/>
          <p:cNvCxnSpPr/>
          <p:nvPr/>
        </p:nvCxnSpPr>
        <p:spPr>
          <a:xfrm>
            <a:off x="2806487" y="3941800"/>
            <a:ext cx="1108200" cy="173400"/>
          </a:xfrm>
          <a:prstGeom prst="bentConnector3">
            <a:avLst>
              <a:gd fmla="val 50000" name="adj1"/>
            </a:avLst>
          </a:prstGeom>
          <a:noFill/>
          <a:ln cap="flat" cmpd="sng" w="19050">
            <a:solidFill>
              <a:srgbClr val="133050"/>
            </a:solidFill>
            <a:prstDash val="solid"/>
            <a:round/>
            <a:headEnd len="med" w="med" type="oval"/>
            <a:tailEnd len="med" w="med" type="oval"/>
          </a:ln>
        </p:spPr>
      </p:cxnSp>
      <p:cxnSp>
        <p:nvCxnSpPr>
          <p:cNvPr id="1098" name="Google Shape;1098;p162"/>
          <p:cNvCxnSpPr>
            <a:stCxn id="1099" idx="0"/>
            <a:endCxn id="1100" idx="1"/>
          </p:cNvCxnSpPr>
          <p:nvPr/>
        </p:nvCxnSpPr>
        <p:spPr>
          <a:xfrm flipH="1" rot="10800000">
            <a:off x="1815155" y="2877153"/>
            <a:ext cx="308400" cy="90600"/>
          </a:xfrm>
          <a:prstGeom prst="straightConnector1">
            <a:avLst/>
          </a:prstGeom>
          <a:noFill/>
          <a:ln cap="flat" cmpd="sng" w="9525">
            <a:solidFill>
              <a:srgbClr val="515151"/>
            </a:solidFill>
            <a:prstDash val="solid"/>
            <a:round/>
            <a:headEnd len="med" w="med" type="none"/>
            <a:tailEnd len="med" w="med" type="none"/>
          </a:ln>
        </p:spPr>
      </p:cxnSp>
      <p:grpSp>
        <p:nvGrpSpPr>
          <p:cNvPr id="1101" name="Google Shape;1101;p162"/>
          <p:cNvGrpSpPr/>
          <p:nvPr/>
        </p:nvGrpSpPr>
        <p:grpSpPr>
          <a:xfrm>
            <a:off x="2051411" y="2742029"/>
            <a:ext cx="278442" cy="215978"/>
            <a:chOff x="4718250" y="2875500"/>
            <a:chExt cx="587802" cy="606000"/>
          </a:xfrm>
        </p:grpSpPr>
        <p:sp>
          <p:nvSpPr>
            <p:cNvPr id="1102" name="Google Shape;1102;p162"/>
            <p:cNvSpPr/>
            <p:nvPr/>
          </p:nvSpPr>
          <p:spPr>
            <a:xfrm>
              <a:off x="4718250" y="28755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103" name="Google Shape;1103;p162"/>
            <p:cNvSpPr/>
            <p:nvPr/>
          </p:nvSpPr>
          <p:spPr>
            <a:xfrm>
              <a:off x="4794450" y="29517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100" name="Google Shape;1100;p162"/>
            <p:cNvSpPr/>
            <p:nvPr/>
          </p:nvSpPr>
          <p:spPr>
            <a:xfrm>
              <a:off x="4870650" y="3027900"/>
              <a:ext cx="435402" cy="453600"/>
            </a:xfrm>
            <a:prstGeom prst="flowChartDocument">
              <a:avLst/>
            </a:prstGeom>
            <a:solidFill>
              <a:srgbClr val="FFFFFF"/>
            </a:solidFill>
            <a:ln cap="flat" cmpd="sng" w="9525">
              <a:solidFill>
                <a:srgbClr val="515151"/>
              </a:solidFill>
              <a:prstDash val="solid"/>
              <a:round/>
              <a:headEnd len="sm" w="sm" type="none"/>
              <a:tailEnd len="sm" w="sm" type="none"/>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grpSp>
      <p:grpSp>
        <p:nvGrpSpPr>
          <p:cNvPr id="1104" name="Google Shape;1104;p162"/>
          <p:cNvGrpSpPr/>
          <p:nvPr/>
        </p:nvGrpSpPr>
        <p:grpSpPr>
          <a:xfrm>
            <a:off x="1510284" y="2881640"/>
            <a:ext cx="364306" cy="184729"/>
            <a:chOff x="1186191" y="1229192"/>
            <a:chExt cx="639920" cy="431308"/>
          </a:xfrm>
        </p:grpSpPr>
        <p:sp>
          <p:nvSpPr>
            <p:cNvPr id="1105" name="Google Shape;1105;p162"/>
            <p:cNvSpPr/>
            <p:nvPr/>
          </p:nvSpPr>
          <p:spPr>
            <a:xfrm>
              <a:off x="1288225" y="1451700"/>
              <a:ext cx="436200" cy="208800"/>
            </a:xfrm>
            <a:prstGeom prst="rect">
              <a:avLst/>
            </a:prstGeom>
            <a:solidFill>
              <a:srgbClr val="133050"/>
            </a:solidFill>
            <a:ln>
              <a:noFill/>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91" name="Google Shape;1091;p162"/>
            <p:cNvSpPr/>
            <p:nvPr/>
          </p:nvSpPr>
          <p:spPr>
            <a:xfrm>
              <a:off x="1261912" y="1229192"/>
              <a:ext cx="436200" cy="405600"/>
            </a:xfrm>
            <a:prstGeom prst="ellipse">
              <a:avLst/>
            </a:prstGeom>
            <a:solidFill>
              <a:srgbClr val="133050"/>
            </a:solidFill>
            <a:ln>
              <a:noFill/>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89" name="Google Shape;1089;p162"/>
            <p:cNvSpPr/>
            <p:nvPr/>
          </p:nvSpPr>
          <p:spPr>
            <a:xfrm>
              <a:off x="1186191" y="1451688"/>
              <a:ext cx="208800" cy="208800"/>
            </a:xfrm>
            <a:prstGeom prst="ellipse">
              <a:avLst/>
            </a:prstGeom>
            <a:solidFill>
              <a:srgbClr val="133050"/>
            </a:solidFill>
            <a:ln>
              <a:noFill/>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sp>
          <p:nvSpPr>
            <p:cNvPr id="1099" name="Google Shape;1099;p162"/>
            <p:cNvSpPr/>
            <p:nvPr/>
          </p:nvSpPr>
          <p:spPr>
            <a:xfrm>
              <a:off x="1617311" y="1430249"/>
              <a:ext cx="208800" cy="230100"/>
            </a:xfrm>
            <a:prstGeom prst="ellipse">
              <a:avLst/>
            </a:prstGeom>
            <a:solidFill>
              <a:srgbClr val="133050"/>
            </a:solidFill>
            <a:ln>
              <a:noFill/>
            </a:ln>
          </p:spPr>
          <p:txBody>
            <a:bodyPr anchorCtr="0" anchor="ctr" bIns="93125" lIns="93125" spcFirstLastPara="1" rIns="93125" wrap="square" tIns="93125">
              <a:noAutofit/>
            </a:bodyPr>
            <a:lstStyle/>
            <a:p>
              <a:pPr indent="0" lvl="0" marL="0">
                <a:spcBef>
                  <a:spcPts val="0"/>
                </a:spcBef>
                <a:spcAft>
                  <a:spcPts val="0"/>
                </a:spcAft>
                <a:buNone/>
              </a:pPr>
              <a:r>
                <a:t/>
              </a:r>
              <a:endParaRPr/>
            </a:p>
          </p:txBody>
        </p:sp>
      </p:grpSp>
      <p:sp>
        <p:nvSpPr>
          <p:cNvPr id="1106" name="Google Shape;1106;p162"/>
          <p:cNvSpPr txBox="1"/>
          <p:nvPr/>
        </p:nvSpPr>
        <p:spPr>
          <a:xfrm>
            <a:off x="1990341" y="3164725"/>
            <a:ext cx="1005900" cy="230400"/>
          </a:xfrm>
          <a:prstGeom prst="rect">
            <a:avLst/>
          </a:prstGeom>
          <a:noFill/>
          <a:ln>
            <a:noFill/>
          </a:ln>
        </p:spPr>
        <p:txBody>
          <a:bodyPr anchorCtr="0" anchor="ctr" bIns="93125" lIns="93125" spcFirstLastPara="1" rIns="93125" wrap="square" tIns="93125">
            <a:noAutofit/>
          </a:bodyPr>
          <a:lstStyle/>
          <a:p>
            <a:pPr indent="0" lvl="0" marL="0" rtl="0" algn="ctr">
              <a:spcBef>
                <a:spcPts val="0"/>
              </a:spcBef>
              <a:spcAft>
                <a:spcPts val="0"/>
              </a:spcAft>
              <a:buNone/>
            </a:pPr>
            <a:r>
              <a:rPr b="1" lang="en" sz="1400">
                <a:solidFill>
                  <a:srgbClr val="34739F"/>
                </a:solidFill>
              </a:rPr>
              <a:t>Instance</a:t>
            </a:r>
            <a:endParaRPr b="1" sz="1400">
              <a:solidFill>
                <a:srgbClr val="34739F"/>
              </a:solidFill>
            </a:endParaRPr>
          </a:p>
        </p:txBody>
      </p:sp>
      <p:pic>
        <p:nvPicPr>
          <p:cNvPr descr="R-cruncher.gif" id="1107" name="Google Shape;1107;p162"/>
          <p:cNvPicPr preferRelativeResize="0"/>
          <p:nvPr/>
        </p:nvPicPr>
        <p:blipFill>
          <a:blip r:embed="rId4">
            <a:alphaModFix/>
          </a:blip>
          <a:stretch>
            <a:fillRect/>
          </a:stretch>
        </p:blipFill>
        <p:spPr>
          <a:xfrm>
            <a:off x="3980075" y="2195321"/>
            <a:ext cx="3908921" cy="2410375"/>
          </a:xfrm>
          <a:prstGeom prst="rect">
            <a:avLst/>
          </a:prstGeom>
          <a:noFill/>
          <a:ln cap="flat" cmpd="sng" w="9525">
            <a:solidFill>
              <a:srgbClr val="577287"/>
            </a:solidFill>
            <a:prstDash val="solid"/>
            <a:round/>
            <a:headEnd len="sm" w="sm" type="none"/>
            <a:tailEnd len="sm" w="sm" type="none"/>
          </a:ln>
        </p:spPr>
      </p:pic>
      <p:sp>
        <p:nvSpPr>
          <p:cNvPr id="1108" name="Google Shape;1108;p162"/>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pic>
        <p:nvPicPr>
          <p:cNvPr id="1113" name="Google Shape;1113;p163"/>
          <p:cNvPicPr preferRelativeResize="0"/>
          <p:nvPr/>
        </p:nvPicPr>
        <p:blipFill>
          <a:blip r:embed="rId3">
            <a:alphaModFix/>
          </a:blip>
          <a:stretch>
            <a:fillRect/>
          </a:stretch>
        </p:blipFill>
        <p:spPr>
          <a:xfrm>
            <a:off x="3896575" y="1347725"/>
            <a:ext cx="4289899" cy="2603199"/>
          </a:xfrm>
          <a:prstGeom prst="rect">
            <a:avLst/>
          </a:prstGeom>
          <a:noFill/>
          <a:ln cap="flat" cmpd="sng" w="9525">
            <a:solidFill>
              <a:schemeClr val="lt2"/>
            </a:solidFill>
            <a:prstDash val="solid"/>
            <a:round/>
            <a:headEnd len="sm" w="sm" type="none"/>
            <a:tailEnd len="sm" w="sm" type="none"/>
          </a:ln>
        </p:spPr>
      </p:pic>
      <p:sp>
        <p:nvSpPr>
          <p:cNvPr id="1114" name="Google Shape;1114;p163"/>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Getting Started: Registration &amp; Login</a:t>
            </a:r>
            <a:endParaRPr>
              <a:latin typeface="Arial"/>
              <a:ea typeface="Arial"/>
              <a:cs typeface="Arial"/>
              <a:sym typeface="Arial"/>
            </a:endParaRPr>
          </a:p>
        </p:txBody>
      </p:sp>
      <p:sp>
        <p:nvSpPr>
          <p:cNvPr id="1115" name="Google Shape;1115;p163"/>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116" name="Google Shape;1116;p163"/>
          <p:cNvSpPr txBox="1"/>
          <p:nvPr>
            <p:ph idx="4294967295" type="body"/>
          </p:nvPr>
        </p:nvSpPr>
        <p:spPr>
          <a:xfrm>
            <a:off x="288350" y="1722825"/>
            <a:ext cx="3367500" cy="1974600"/>
          </a:xfrm>
          <a:prstGeom prst="rect">
            <a:avLst/>
          </a:prstGeom>
        </p:spPr>
        <p:txBody>
          <a:bodyPr anchorCtr="0" anchor="t" bIns="80900" lIns="80900" spcFirstLastPara="1" rIns="80900" wrap="square" tIns="80900">
            <a:noAutofit/>
          </a:bodyPr>
          <a:lstStyle/>
          <a:p>
            <a:pPr indent="0" lvl="0" marL="0" marR="0" rtl="0" algn="l">
              <a:lnSpc>
                <a:spcPct val="100000"/>
              </a:lnSpc>
              <a:spcBef>
                <a:spcPts val="400"/>
              </a:spcBef>
              <a:spcAft>
                <a:spcPts val="0"/>
              </a:spcAft>
              <a:buNone/>
            </a:pPr>
            <a:r>
              <a:rPr lang="en" sz="1400">
                <a:solidFill>
                  <a:srgbClr val="577287"/>
                </a:solidFill>
                <a:latin typeface="Arial"/>
                <a:ea typeface="Arial"/>
                <a:cs typeface="Arial"/>
                <a:sym typeface="Arial"/>
              </a:rPr>
              <a:t>Create a new account or log in to an existing account:</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0" marL="40005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via an eRA Commons or NIH CIT account</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0" marL="40005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via a dedicated CGC account</a:t>
            </a:r>
            <a:endParaRPr sz="1400">
              <a:solidFill>
                <a:srgbClr val="577287"/>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110"/>
          <p:cNvSpPr txBox="1"/>
          <p:nvPr>
            <p:ph type="title"/>
          </p:nvPr>
        </p:nvSpPr>
        <p:spPr>
          <a:xfrm>
            <a:off x="311700" y="1894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Calibri"/>
              <a:buNone/>
            </a:pPr>
            <a:r>
              <a:rPr b="0" i="0" lang="en" sz="3600" u="none" cap="none" strike="noStrike">
                <a:solidFill>
                  <a:schemeClr val="dk1"/>
                </a:solidFill>
                <a:latin typeface="Calibri"/>
                <a:ea typeface="Calibri"/>
                <a:cs typeface="Calibri"/>
                <a:sym typeface="Calibri"/>
              </a:rPr>
              <a:t>Cancer Genomic Data Challenges</a:t>
            </a:r>
            <a:endParaRPr/>
          </a:p>
        </p:txBody>
      </p:sp>
      <p:sp>
        <p:nvSpPr>
          <p:cNvPr id="625" name="Google Shape;625;p110"/>
          <p:cNvSpPr txBox="1"/>
          <p:nvPr>
            <p:ph idx="1" type="body"/>
          </p:nvPr>
        </p:nvSpPr>
        <p:spPr>
          <a:xfrm>
            <a:off x="0" y="1017725"/>
            <a:ext cx="5723700" cy="3667200"/>
          </a:xfrm>
          <a:prstGeom prst="rect">
            <a:avLst/>
          </a:prstGeom>
          <a:noFill/>
          <a:ln>
            <a:noFill/>
          </a:ln>
        </p:spPr>
        <p:txBody>
          <a:bodyPr anchorCtr="0" anchor="t" bIns="91425" lIns="91425" spcFirstLastPara="1" rIns="91425" wrap="square" tIns="91425">
            <a:noAutofit/>
          </a:bodyPr>
          <a:lstStyle/>
          <a:p>
            <a:pPr indent="-292100" lvl="0" marL="508000" marR="0" rtl="0" algn="l">
              <a:lnSpc>
                <a:spcPct val="77791"/>
              </a:lnSpc>
              <a:spcBef>
                <a:spcPts val="0"/>
              </a:spcBef>
              <a:spcAft>
                <a:spcPts val="0"/>
              </a:spcAft>
              <a:buClr>
                <a:schemeClr val="dk2"/>
              </a:buClr>
              <a:buSzPts val="1800"/>
              <a:buFont typeface="Calibri"/>
              <a:buChar char="•"/>
            </a:pPr>
            <a:r>
              <a:rPr b="0" i="0" lang="en" sz="1800" u="none" cap="none" strike="noStrike">
                <a:solidFill>
                  <a:schemeClr val="dk2"/>
                </a:solidFill>
                <a:latin typeface="Calibri"/>
                <a:ea typeface="Calibri"/>
                <a:cs typeface="Calibri"/>
                <a:sym typeface="Calibri"/>
              </a:rPr>
              <a:t>&gt; 2.5 PB of </a:t>
            </a:r>
            <a:r>
              <a:rPr lang="en">
                <a:latin typeface="Calibri"/>
                <a:ea typeface="Calibri"/>
                <a:cs typeface="Calibri"/>
                <a:sym typeface="Calibri"/>
              </a:rPr>
              <a:t>TCGA</a:t>
            </a:r>
            <a:r>
              <a:rPr b="0" i="0" lang="en" sz="1800" u="none" cap="none" strike="noStrike">
                <a:solidFill>
                  <a:schemeClr val="dk2"/>
                </a:solidFill>
                <a:latin typeface="Calibri"/>
                <a:ea typeface="Calibri"/>
                <a:cs typeface="Calibri"/>
                <a:sym typeface="Calibri"/>
              </a:rPr>
              <a:t> data (WXS, RNASeq, WGS)</a:t>
            </a:r>
            <a:endParaRPr/>
          </a:p>
          <a:p>
            <a:pPr indent="-292100" lvl="0" marL="508000" marR="0" rtl="0" algn="l">
              <a:lnSpc>
                <a:spcPct val="77791"/>
              </a:lnSpc>
              <a:spcBef>
                <a:spcPts val="1600"/>
              </a:spcBef>
              <a:spcAft>
                <a:spcPts val="0"/>
              </a:spcAft>
              <a:buClr>
                <a:schemeClr val="dk2"/>
              </a:buClr>
              <a:buSzPts val="1800"/>
              <a:buFont typeface="Calibri"/>
              <a:buChar char="•"/>
            </a:pPr>
            <a:r>
              <a:rPr b="0" i="0" lang="en" sz="1800" u="none" cap="none" strike="noStrike">
                <a:solidFill>
                  <a:schemeClr val="dk2"/>
                </a:solidFill>
                <a:latin typeface="Calibri"/>
                <a:ea typeface="Calibri"/>
                <a:cs typeface="Calibri"/>
                <a:sym typeface="Calibri"/>
              </a:rPr>
              <a:t>Fragmentary repositories of cancer genomic data</a:t>
            </a:r>
            <a:endParaRPr/>
          </a:p>
          <a:p>
            <a:pPr indent="-292100" lvl="1" marL="965200" marR="0" rtl="0" algn="l">
              <a:lnSpc>
                <a:spcPct val="112263"/>
              </a:lnSpc>
              <a:spcBef>
                <a:spcPts val="1000"/>
              </a:spcBef>
              <a:spcAft>
                <a:spcPts val="0"/>
              </a:spcAft>
              <a:buClr>
                <a:schemeClr val="dk2"/>
              </a:buClr>
              <a:buSzPts val="1400"/>
              <a:buFont typeface="Calibri"/>
              <a:buChar char="•"/>
            </a:pPr>
            <a:r>
              <a:rPr b="0" i="0" lang="en" sz="1400" u="none" cap="none" strike="noStrike">
                <a:solidFill>
                  <a:schemeClr val="dk2"/>
                </a:solidFill>
                <a:latin typeface="Calibri"/>
                <a:ea typeface="Calibri"/>
                <a:cs typeface="Calibri"/>
                <a:sym typeface="Calibri"/>
              </a:rPr>
              <a:t>TCGA, TARGET and CGCI ha</a:t>
            </a:r>
            <a:r>
              <a:rPr lang="en">
                <a:latin typeface="Calibri"/>
                <a:ea typeface="Calibri"/>
                <a:cs typeface="Calibri"/>
                <a:sym typeface="Calibri"/>
              </a:rPr>
              <a:t>d</a:t>
            </a:r>
            <a:r>
              <a:rPr b="0" i="0" lang="en" sz="1400" u="none" cap="none" strike="noStrike">
                <a:solidFill>
                  <a:schemeClr val="dk2"/>
                </a:solidFill>
                <a:latin typeface="Calibri"/>
                <a:ea typeface="Calibri"/>
                <a:cs typeface="Calibri"/>
                <a:sym typeface="Calibri"/>
              </a:rPr>
              <a:t> their own data repositories (DCCs) </a:t>
            </a:r>
            <a:endParaRPr/>
          </a:p>
          <a:p>
            <a:pPr indent="-292100" lvl="1" marL="965200" marR="0" rtl="0" algn="l">
              <a:lnSpc>
                <a:spcPct val="112263"/>
              </a:lnSpc>
              <a:spcBef>
                <a:spcPts val="0"/>
              </a:spcBef>
              <a:spcAft>
                <a:spcPts val="0"/>
              </a:spcAft>
              <a:buClr>
                <a:schemeClr val="dk2"/>
              </a:buClr>
              <a:buSzPts val="1400"/>
              <a:buFont typeface="Calibri"/>
              <a:buChar char="•"/>
            </a:pPr>
            <a:r>
              <a:rPr b="0" i="0" lang="en" sz="1400" u="none" cap="none" strike="noStrike">
                <a:solidFill>
                  <a:schemeClr val="dk2"/>
                </a:solidFill>
                <a:latin typeface="Calibri"/>
                <a:ea typeface="Calibri"/>
                <a:cs typeface="Calibri"/>
                <a:sym typeface="Calibri"/>
              </a:rPr>
              <a:t>Sequencing data: BAM files at CGhub while VCF/MAF files at DCC </a:t>
            </a:r>
            <a:endParaRPr/>
          </a:p>
          <a:p>
            <a:pPr indent="-292100" lvl="1" marL="965200" marR="0" rtl="0" algn="l">
              <a:lnSpc>
                <a:spcPct val="112263"/>
              </a:lnSpc>
              <a:spcBef>
                <a:spcPts val="0"/>
              </a:spcBef>
              <a:spcAft>
                <a:spcPts val="0"/>
              </a:spcAft>
              <a:buClr>
                <a:schemeClr val="dk2"/>
              </a:buClr>
              <a:buSzPts val="1400"/>
              <a:buFont typeface="Arial"/>
              <a:buNone/>
            </a:pPr>
            <a:r>
              <a:t/>
            </a:r>
            <a:endParaRPr b="0" i="0" sz="1400" u="none" cap="none" strike="noStrike">
              <a:solidFill>
                <a:schemeClr val="dk2"/>
              </a:solidFill>
              <a:latin typeface="Calibri"/>
              <a:ea typeface="Calibri"/>
              <a:cs typeface="Calibri"/>
              <a:sym typeface="Calibri"/>
            </a:endParaRPr>
          </a:p>
          <a:p>
            <a:pPr indent="-292100" lvl="0" marL="508000" marR="0" rtl="0" algn="l">
              <a:lnSpc>
                <a:spcPct val="88875"/>
              </a:lnSpc>
              <a:spcBef>
                <a:spcPts val="0"/>
              </a:spcBef>
              <a:spcAft>
                <a:spcPts val="0"/>
              </a:spcAft>
              <a:buClr>
                <a:schemeClr val="dk2"/>
              </a:buClr>
              <a:buSzPts val="1800"/>
              <a:buFont typeface="Calibri"/>
              <a:buChar char="•"/>
            </a:pPr>
            <a:r>
              <a:rPr b="0" i="0" lang="en" sz="1800" u="none" cap="none" strike="noStrike">
                <a:solidFill>
                  <a:schemeClr val="dk2"/>
                </a:solidFill>
                <a:latin typeface="Calibri"/>
                <a:ea typeface="Calibri"/>
                <a:cs typeface="Calibri"/>
                <a:sym typeface="Calibri"/>
              </a:rPr>
              <a:t>Assuming the 2.5 PB TCGA data set </a:t>
            </a:r>
            <a:endParaRPr/>
          </a:p>
          <a:p>
            <a:pPr indent="-292100" lvl="1" marL="965200" marR="0" rtl="0" algn="l">
              <a:lnSpc>
                <a:spcPct val="112263"/>
              </a:lnSpc>
              <a:spcBef>
                <a:spcPts val="1000"/>
              </a:spcBef>
              <a:spcAft>
                <a:spcPts val="0"/>
              </a:spcAft>
              <a:buClr>
                <a:schemeClr val="dk2"/>
              </a:buClr>
              <a:buSzPts val="1400"/>
              <a:buFont typeface="Calibri"/>
              <a:buChar char="•"/>
            </a:pPr>
            <a:r>
              <a:rPr b="0" i="0" lang="en" sz="1400" u="none" cap="none" strike="noStrike">
                <a:solidFill>
                  <a:schemeClr val="dk2"/>
                </a:solidFill>
                <a:latin typeface="Calibri"/>
                <a:ea typeface="Calibri"/>
                <a:cs typeface="Calibri"/>
                <a:sym typeface="Calibri"/>
              </a:rPr>
              <a:t>Storage and Data Protection </a:t>
            </a:r>
            <a:r>
              <a:rPr lang="en">
                <a:latin typeface="Calibri"/>
                <a:ea typeface="Calibri"/>
                <a:cs typeface="Calibri"/>
                <a:sym typeface="Calibri"/>
              </a:rPr>
              <a:t>would cost</a:t>
            </a:r>
            <a:r>
              <a:rPr b="0" i="0" lang="en" sz="1400" u="none" cap="none" strike="noStrike">
                <a:solidFill>
                  <a:schemeClr val="dk2"/>
                </a:solidFill>
                <a:latin typeface="Calibri"/>
                <a:ea typeface="Calibri"/>
                <a:cs typeface="Calibri"/>
                <a:sym typeface="Calibri"/>
              </a:rPr>
              <a:t> approximately $2,000,000 per year </a:t>
            </a:r>
            <a:endParaRPr/>
          </a:p>
          <a:p>
            <a:pPr indent="-292100" lvl="1" marL="965200" marR="0" rtl="0" algn="l">
              <a:lnSpc>
                <a:spcPct val="112263"/>
              </a:lnSpc>
              <a:spcBef>
                <a:spcPts val="0"/>
              </a:spcBef>
              <a:spcAft>
                <a:spcPts val="0"/>
              </a:spcAft>
              <a:buClr>
                <a:schemeClr val="dk2"/>
              </a:buClr>
              <a:buSzPts val="1400"/>
              <a:buFont typeface="Calibri"/>
              <a:buChar char="•"/>
            </a:pPr>
            <a:r>
              <a:rPr b="0" i="0" lang="en" sz="1400" u="none" cap="none" strike="noStrike">
                <a:solidFill>
                  <a:schemeClr val="dk2"/>
                </a:solidFill>
                <a:latin typeface="Calibri"/>
                <a:ea typeface="Calibri"/>
                <a:cs typeface="Calibri"/>
                <a:sym typeface="Calibri"/>
              </a:rPr>
              <a:t>Downloading TCGA data at 10 Gb/sec = 23 days </a:t>
            </a:r>
            <a:endParaRPr/>
          </a:p>
          <a:p>
            <a:pPr indent="-292100" lvl="1" marL="965200" marR="0" rtl="0" algn="l">
              <a:lnSpc>
                <a:spcPct val="112263"/>
              </a:lnSpc>
              <a:spcBef>
                <a:spcPts val="0"/>
              </a:spcBef>
              <a:spcAft>
                <a:spcPts val="0"/>
              </a:spcAft>
              <a:buClr>
                <a:schemeClr val="dk2"/>
              </a:buClr>
              <a:buSzPts val="1400"/>
              <a:buFont typeface="Calibri"/>
              <a:buChar char="•"/>
            </a:pPr>
            <a:r>
              <a:rPr b="0" i="0" lang="en" sz="1400" u="none" cap="none" strike="noStrike">
                <a:solidFill>
                  <a:schemeClr val="dk2"/>
                </a:solidFill>
                <a:latin typeface="Calibri"/>
                <a:ea typeface="Calibri"/>
                <a:cs typeface="Calibri"/>
                <a:sym typeface="Calibri"/>
              </a:rPr>
              <a:t>Only large institutions </a:t>
            </a:r>
            <a:r>
              <a:rPr lang="en">
                <a:latin typeface="Calibri"/>
                <a:ea typeface="Calibri"/>
                <a:cs typeface="Calibri"/>
                <a:sym typeface="Calibri"/>
              </a:rPr>
              <a:t>could</a:t>
            </a:r>
            <a:r>
              <a:rPr b="0" i="0" lang="en" sz="1400" u="none" cap="none" strike="noStrike">
                <a:solidFill>
                  <a:schemeClr val="dk2"/>
                </a:solidFill>
                <a:latin typeface="Calibri"/>
                <a:ea typeface="Calibri"/>
                <a:cs typeface="Calibri"/>
                <a:sym typeface="Calibri"/>
              </a:rPr>
              <a:t> utilize this data </a:t>
            </a:r>
            <a:endParaRPr/>
          </a:p>
          <a:p>
            <a:pPr indent="-292100" lvl="1" marL="965200" marR="0" rtl="0" algn="l">
              <a:lnSpc>
                <a:spcPct val="112263"/>
              </a:lnSpc>
              <a:spcBef>
                <a:spcPts val="0"/>
              </a:spcBef>
              <a:spcAft>
                <a:spcPts val="0"/>
              </a:spcAft>
              <a:buClr>
                <a:schemeClr val="dk2"/>
              </a:buClr>
              <a:buSzPts val="1400"/>
              <a:buFont typeface="Calibri"/>
              <a:buChar char="•"/>
            </a:pPr>
            <a:r>
              <a:rPr b="0" i="0" lang="en" sz="1400" u="none" cap="none" strike="noStrike">
                <a:solidFill>
                  <a:schemeClr val="dk2"/>
                </a:solidFill>
                <a:latin typeface="Calibri"/>
                <a:ea typeface="Calibri"/>
                <a:cs typeface="Calibri"/>
                <a:sym typeface="Calibri"/>
              </a:rPr>
              <a:t>These data types </a:t>
            </a:r>
            <a:r>
              <a:rPr lang="en">
                <a:latin typeface="Calibri"/>
                <a:ea typeface="Calibri"/>
                <a:cs typeface="Calibri"/>
                <a:sym typeface="Calibri"/>
              </a:rPr>
              <a:t>continued</a:t>
            </a:r>
            <a:r>
              <a:rPr b="0" i="0" lang="en" sz="1400" u="none" cap="none" strike="noStrike">
                <a:solidFill>
                  <a:schemeClr val="dk2"/>
                </a:solidFill>
                <a:latin typeface="Calibri"/>
                <a:ea typeface="Calibri"/>
                <a:cs typeface="Calibri"/>
                <a:sym typeface="Calibri"/>
              </a:rPr>
              <a:t> to grow </a:t>
            </a:r>
            <a:endParaRPr/>
          </a:p>
          <a:p>
            <a:pPr indent="0" lvl="0" marL="0" marR="0" rtl="0" algn="l">
              <a:lnSpc>
                <a:spcPct val="100000"/>
              </a:lnSpc>
              <a:spcBef>
                <a:spcPts val="0"/>
              </a:spcBef>
              <a:spcAft>
                <a:spcPts val="0"/>
              </a:spcAft>
              <a:buClr>
                <a:schemeClr val="dk2"/>
              </a:buClr>
              <a:buSzPts val="1400"/>
              <a:buFont typeface="Arial"/>
              <a:buNone/>
            </a:pPr>
            <a:r>
              <a:t/>
            </a:r>
            <a:endParaRPr b="0" i="0" sz="1400" u="none" cap="none" strike="noStrike">
              <a:solidFill>
                <a:schemeClr val="dk2"/>
              </a:solidFill>
              <a:latin typeface="Calibri"/>
              <a:ea typeface="Calibri"/>
              <a:cs typeface="Calibri"/>
              <a:sym typeface="Calibri"/>
            </a:endParaRPr>
          </a:p>
        </p:txBody>
      </p:sp>
      <p:pic>
        <p:nvPicPr>
          <p:cNvPr id="626" name="Google Shape;626;p110"/>
          <p:cNvPicPr preferRelativeResize="0"/>
          <p:nvPr/>
        </p:nvPicPr>
        <p:blipFill rotWithShape="1">
          <a:blip r:embed="rId3">
            <a:alphaModFix/>
          </a:blip>
          <a:srcRect b="0" l="0" r="0" t="0"/>
          <a:stretch/>
        </p:blipFill>
        <p:spPr>
          <a:xfrm>
            <a:off x="5674226" y="1310326"/>
            <a:ext cx="3325810" cy="272056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Google Shape;1121;p164"/>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Getting Started: Data Access</a:t>
            </a:r>
            <a:endParaRPr>
              <a:latin typeface="Arial"/>
              <a:ea typeface="Arial"/>
              <a:cs typeface="Arial"/>
              <a:sym typeface="Arial"/>
            </a:endParaRPr>
          </a:p>
        </p:txBody>
      </p:sp>
      <p:sp>
        <p:nvSpPr>
          <p:cNvPr id="1122" name="Google Shape;1122;p164"/>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23" name="Google Shape;1123;p164"/>
          <p:cNvPicPr preferRelativeResize="0"/>
          <p:nvPr/>
        </p:nvPicPr>
        <p:blipFill>
          <a:blip r:embed="rId3">
            <a:alphaModFix/>
          </a:blip>
          <a:stretch>
            <a:fillRect/>
          </a:stretch>
        </p:blipFill>
        <p:spPr>
          <a:xfrm>
            <a:off x="3655025" y="890398"/>
            <a:ext cx="4163701" cy="2569475"/>
          </a:xfrm>
          <a:prstGeom prst="rect">
            <a:avLst/>
          </a:prstGeom>
          <a:noFill/>
          <a:ln cap="flat" cmpd="sng" w="9525">
            <a:solidFill>
              <a:schemeClr val="lt2"/>
            </a:solidFill>
            <a:prstDash val="solid"/>
            <a:round/>
            <a:headEnd len="sm" w="sm" type="none"/>
            <a:tailEnd len="sm" w="sm" type="none"/>
          </a:ln>
        </p:spPr>
      </p:pic>
      <p:sp>
        <p:nvSpPr>
          <p:cNvPr id="1124" name="Google Shape;1124;p164"/>
          <p:cNvSpPr txBox="1"/>
          <p:nvPr>
            <p:ph idx="4294967295" type="body"/>
          </p:nvPr>
        </p:nvSpPr>
        <p:spPr>
          <a:xfrm>
            <a:off x="288350" y="808425"/>
            <a:ext cx="3280200" cy="3782400"/>
          </a:xfrm>
          <a:prstGeom prst="rect">
            <a:avLst/>
          </a:prstGeom>
        </p:spPr>
        <p:txBody>
          <a:bodyPr anchorCtr="0" anchor="t" bIns="80900" lIns="80900" spcFirstLastPara="1" rIns="80900" wrap="square" tIns="80900">
            <a:noAutofit/>
          </a:bodyPr>
          <a:lstStyle/>
          <a:p>
            <a:pPr indent="0" lvl="0" marL="0" marR="0" rtl="0" algn="l">
              <a:lnSpc>
                <a:spcPct val="100000"/>
              </a:lnSpc>
              <a:spcBef>
                <a:spcPts val="400"/>
              </a:spcBef>
              <a:spcAft>
                <a:spcPts val="0"/>
              </a:spcAft>
              <a:buNone/>
            </a:pPr>
            <a:r>
              <a:rPr b="1" lang="en" sz="1400">
                <a:solidFill>
                  <a:srgbClr val="577287"/>
                </a:solidFill>
                <a:latin typeface="Arial"/>
                <a:ea typeface="Arial"/>
                <a:cs typeface="Arial"/>
                <a:sym typeface="Arial"/>
              </a:rPr>
              <a:t>Open Data:</a:t>
            </a:r>
            <a:r>
              <a:rPr lang="en" sz="1400">
                <a:solidFill>
                  <a:srgbClr val="577287"/>
                </a:solidFill>
                <a:latin typeface="Arial"/>
                <a:ea typeface="Arial"/>
                <a:cs typeface="Arial"/>
                <a:sym typeface="Arial"/>
              </a:rPr>
              <a:t> Accessible to any registered CGC user</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rPr b="1" lang="en" sz="1400">
                <a:solidFill>
                  <a:srgbClr val="577287"/>
                </a:solidFill>
                <a:latin typeface="Arial"/>
                <a:ea typeface="Arial"/>
                <a:cs typeface="Arial"/>
                <a:sym typeface="Arial"/>
              </a:rPr>
              <a:t>Controlled Data:</a:t>
            </a:r>
            <a:r>
              <a:rPr lang="en" sz="1400">
                <a:solidFill>
                  <a:srgbClr val="577287"/>
                </a:solidFill>
                <a:latin typeface="Arial"/>
                <a:ea typeface="Arial"/>
                <a:cs typeface="Arial"/>
                <a:sym typeface="Arial"/>
              </a:rPr>
              <a:t> Accessible to authorized CGC users</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TCGA and TARGET data: Accessible to any user with an approved dbGaP Data Access Request via his/her eRA Commons account.</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ICGC data: Accessible to any user with an approved DACO application and an AWS_DOWNLOAD access token.</a:t>
            </a:r>
            <a:endParaRPr sz="1400">
              <a:solidFill>
                <a:srgbClr val="577287"/>
              </a:solidFill>
              <a:latin typeface="Arial"/>
              <a:ea typeface="Arial"/>
              <a:cs typeface="Arial"/>
              <a:sym typeface="Arial"/>
            </a:endParaRPr>
          </a:p>
        </p:txBody>
      </p:sp>
      <p:grpSp>
        <p:nvGrpSpPr>
          <p:cNvPr id="1125" name="Google Shape;1125;p164"/>
          <p:cNvGrpSpPr/>
          <p:nvPr/>
        </p:nvGrpSpPr>
        <p:grpSpPr>
          <a:xfrm>
            <a:off x="5035066" y="2060825"/>
            <a:ext cx="3782868" cy="2377326"/>
            <a:chOff x="479759" y="0"/>
            <a:chExt cx="8184482" cy="5143500"/>
          </a:xfrm>
        </p:grpSpPr>
        <p:pic>
          <p:nvPicPr>
            <p:cNvPr id="1126" name="Google Shape;1126;p164"/>
            <p:cNvPicPr preferRelativeResize="0"/>
            <p:nvPr/>
          </p:nvPicPr>
          <p:blipFill>
            <a:blip r:embed="rId4">
              <a:alphaModFix/>
            </a:blip>
            <a:stretch>
              <a:fillRect/>
            </a:stretch>
          </p:blipFill>
          <p:spPr>
            <a:xfrm>
              <a:off x="479759" y="0"/>
              <a:ext cx="8184482" cy="5143500"/>
            </a:xfrm>
            <a:prstGeom prst="rect">
              <a:avLst/>
            </a:prstGeom>
            <a:noFill/>
            <a:ln cap="flat" cmpd="sng" w="9525">
              <a:solidFill>
                <a:schemeClr val="lt2"/>
              </a:solidFill>
              <a:prstDash val="solid"/>
              <a:round/>
              <a:headEnd len="sm" w="sm" type="none"/>
              <a:tailEnd len="sm" w="sm" type="none"/>
            </a:ln>
          </p:spPr>
        </p:pic>
        <p:sp>
          <p:nvSpPr>
            <p:cNvPr id="1127" name="Google Shape;1127;p164"/>
            <p:cNvSpPr/>
            <p:nvPr/>
          </p:nvSpPr>
          <p:spPr>
            <a:xfrm>
              <a:off x="954125" y="1697900"/>
              <a:ext cx="735900" cy="177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8" name="Google Shape;1128;p164"/>
            <p:cNvSpPr/>
            <p:nvPr/>
          </p:nvSpPr>
          <p:spPr>
            <a:xfrm>
              <a:off x="954125" y="1957050"/>
              <a:ext cx="1049400" cy="177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129" name="Google Shape;1129;p164"/>
            <p:cNvPicPr preferRelativeResize="0"/>
            <p:nvPr/>
          </p:nvPicPr>
          <p:blipFill>
            <a:blip r:embed="rId5">
              <a:alphaModFix/>
            </a:blip>
            <a:stretch>
              <a:fillRect/>
            </a:stretch>
          </p:blipFill>
          <p:spPr>
            <a:xfrm>
              <a:off x="7413499" y="0"/>
              <a:ext cx="1209875" cy="331925"/>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65"/>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Getting Started: Creating a Project</a:t>
            </a:r>
            <a:endParaRPr>
              <a:latin typeface="Arial"/>
              <a:ea typeface="Arial"/>
              <a:cs typeface="Arial"/>
              <a:sym typeface="Arial"/>
            </a:endParaRPr>
          </a:p>
        </p:txBody>
      </p:sp>
      <p:sp>
        <p:nvSpPr>
          <p:cNvPr id="1135" name="Google Shape;1135;p165"/>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pSp>
        <p:nvGrpSpPr>
          <p:cNvPr id="1136" name="Google Shape;1136;p165"/>
          <p:cNvGrpSpPr/>
          <p:nvPr/>
        </p:nvGrpSpPr>
        <p:grpSpPr>
          <a:xfrm>
            <a:off x="4502377" y="1105240"/>
            <a:ext cx="3875100" cy="3200024"/>
            <a:chOff x="4349977" y="1181440"/>
            <a:chExt cx="3875100" cy="3200024"/>
          </a:xfrm>
        </p:grpSpPr>
        <p:pic>
          <p:nvPicPr>
            <p:cNvPr id="1137" name="Google Shape;1137;p165"/>
            <p:cNvPicPr preferRelativeResize="0"/>
            <p:nvPr/>
          </p:nvPicPr>
          <p:blipFill>
            <a:blip r:embed="rId3">
              <a:alphaModFix/>
            </a:blip>
            <a:stretch>
              <a:fillRect/>
            </a:stretch>
          </p:blipFill>
          <p:spPr>
            <a:xfrm>
              <a:off x="4349977" y="1181440"/>
              <a:ext cx="3875100" cy="3200024"/>
            </a:xfrm>
            <a:prstGeom prst="rect">
              <a:avLst/>
            </a:prstGeom>
            <a:noFill/>
            <a:ln>
              <a:noFill/>
            </a:ln>
          </p:spPr>
        </p:pic>
        <p:sp>
          <p:nvSpPr>
            <p:cNvPr id="1138" name="Google Shape;1138;p165"/>
            <p:cNvSpPr/>
            <p:nvPr/>
          </p:nvSpPr>
          <p:spPr>
            <a:xfrm>
              <a:off x="6034451" y="2506950"/>
              <a:ext cx="481200" cy="129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9" name="Google Shape;1139;p165"/>
            <p:cNvSpPr/>
            <p:nvPr/>
          </p:nvSpPr>
          <p:spPr>
            <a:xfrm>
              <a:off x="6186851" y="2659350"/>
              <a:ext cx="481200" cy="129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0" name="Google Shape;1140;p165"/>
            <p:cNvSpPr/>
            <p:nvPr/>
          </p:nvSpPr>
          <p:spPr>
            <a:xfrm>
              <a:off x="5261351" y="2974025"/>
              <a:ext cx="481200" cy="1296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1" name="Google Shape;1141;p165"/>
            <p:cNvSpPr txBox="1"/>
            <p:nvPr/>
          </p:nvSpPr>
          <p:spPr>
            <a:xfrm>
              <a:off x="5828689" y="2395845"/>
              <a:ext cx="8991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demo123</a:t>
              </a:r>
              <a:endParaRPr sz="900"/>
            </a:p>
          </p:txBody>
        </p:sp>
        <p:sp>
          <p:nvSpPr>
            <p:cNvPr id="1142" name="Google Shape;1142;p165"/>
            <p:cNvSpPr txBox="1"/>
            <p:nvPr/>
          </p:nvSpPr>
          <p:spPr>
            <a:xfrm>
              <a:off x="5043134" y="2862915"/>
              <a:ext cx="899100" cy="3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demo123</a:t>
              </a:r>
              <a:endParaRPr sz="900"/>
            </a:p>
          </p:txBody>
        </p:sp>
      </p:grpSp>
      <p:sp>
        <p:nvSpPr>
          <p:cNvPr id="1143" name="Google Shape;1143;p165"/>
          <p:cNvSpPr txBox="1"/>
          <p:nvPr>
            <p:ph idx="4294967295" type="body"/>
          </p:nvPr>
        </p:nvSpPr>
        <p:spPr>
          <a:xfrm>
            <a:off x="288350" y="1646625"/>
            <a:ext cx="3783900" cy="1974600"/>
          </a:xfrm>
          <a:prstGeom prst="rect">
            <a:avLst/>
          </a:prstGeom>
        </p:spPr>
        <p:txBody>
          <a:bodyPr anchorCtr="0" anchor="t" bIns="80900" lIns="80900" spcFirstLastPara="1" rIns="80900" wrap="square" tIns="80900">
            <a:noAutofit/>
          </a:bodyPr>
          <a:lstStyle/>
          <a:p>
            <a:pPr indent="0" lvl="0" marL="0" marR="0" rtl="0" algn="l">
              <a:lnSpc>
                <a:spcPct val="100000"/>
              </a:lnSpc>
              <a:spcBef>
                <a:spcPts val="400"/>
              </a:spcBef>
              <a:spcAft>
                <a:spcPts val="0"/>
              </a:spcAft>
              <a:buNone/>
            </a:pPr>
            <a:r>
              <a:rPr lang="en" sz="1400">
                <a:solidFill>
                  <a:srgbClr val="577287"/>
                </a:solidFill>
                <a:latin typeface="Arial"/>
                <a:ea typeface="Arial"/>
                <a:cs typeface="Arial"/>
                <a:sym typeface="Arial"/>
              </a:rPr>
              <a:t>To create a project, specify:</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0" marL="40005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Project name</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0" marL="40005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Billing group</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0" marL="400050" marR="0" rtl="0" algn="l">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Project type: controlled or standard</a:t>
            </a:r>
            <a:endParaRPr sz="1400">
              <a:solidFill>
                <a:srgbClr val="577287"/>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66"/>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Costs of Using the CGC</a:t>
            </a:r>
            <a:endParaRPr>
              <a:latin typeface="Arial"/>
              <a:ea typeface="Arial"/>
              <a:cs typeface="Arial"/>
              <a:sym typeface="Arial"/>
            </a:endParaRPr>
          </a:p>
        </p:txBody>
      </p:sp>
      <p:sp>
        <p:nvSpPr>
          <p:cNvPr id="1149" name="Google Shape;1149;p166"/>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150" name="Google Shape;1150;p166"/>
          <p:cNvSpPr txBox="1"/>
          <p:nvPr>
            <p:ph idx="4294967295" type="body"/>
          </p:nvPr>
        </p:nvSpPr>
        <p:spPr>
          <a:xfrm>
            <a:off x="288350" y="884625"/>
            <a:ext cx="3932100" cy="2146800"/>
          </a:xfrm>
          <a:prstGeom prst="rect">
            <a:avLst/>
          </a:prstGeom>
        </p:spPr>
        <p:txBody>
          <a:bodyPr anchorCtr="0" anchor="t" bIns="80900" lIns="80900" spcFirstLastPara="1" rIns="80900" wrap="square" tIns="80900">
            <a:noAutofit/>
          </a:bodyPr>
          <a:lstStyle/>
          <a:p>
            <a:pPr indent="0" lvl="0" marL="0" marR="0" rtl="0" algn="l">
              <a:lnSpc>
                <a:spcPct val="100000"/>
              </a:lnSpc>
              <a:spcBef>
                <a:spcPts val="400"/>
              </a:spcBef>
              <a:spcAft>
                <a:spcPts val="0"/>
              </a:spcAft>
              <a:buNone/>
            </a:pPr>
            <a:r>
              <a:rPr b="1" lang="en" sz="1400">
                <a:solidFill>
                  <a:srgbClr val="577287"/>
                </a:solidFill>
                <a:latin typeface="Arial"/>
                <a:ea typeface="Arial"/>
                <a:cs typeface="Arial"/>
                <a:sym typeface="Arial"/>
              </a:rPr>
              <a:t>CGC users pay for:</a:t>
            </a:r>
            <a:endParaRPr b="1"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AWS S3 and Glacier storage charges for any files they upload or output files they generate</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AWS EC2 charges for compute</a:t>
            </a:r>
            <a:endParaRPr sz="1400">
              <a:solidFill>
                <a:srgbClr val="577287"/>
              </a:solidFill>
              <a:latin typeface="Arial"/>
              <a:ea typeface="Arial"/>
              <a:cs typeface="Arial"/>
              <a:sym typeface="Arial"/>
            </a:endParaRPr>
          </a:p>
          <a:p>
            <a:pPr indent="-317500" lvl="1" marL="800100" rtl="0">
              <a:spcBef>
                <a:spcPts val="0"/>
              </a:spcBef>
              <a:spcAft>
                <a:spcPts val="0"/>
              </a:spcAft>
              <a:buClr>
                <a:srgbClr val="577287"/>
              </a:buClr>
              <a:buSzPts val="1400"/>
              <a:buFont typeface="Arial"/>
              <a:buChar char="●"/>
            </a:pPr>
            <a:r>
              <a:rPr lang="en" sz="1400">
                <a:solidFill>
                  <a:srgbClr val="577287"/>
                </a:solidFill>
                <a:latin typeface="Arial"/>
                <a:ea typeface="Arial"/>
                <a:cs typeface="Arial"/>
                <a:sym typeface="Arial"/>
              </a:rPr>
              <a:t>Spot instances are available to reduce overall costs.</a:t>
            </a:r>
            <a:endParaRPr sz="1400">
              <a:solidFill>
                <a:srgbClr val="577287"/>
              </a:solidFill>
              <a:latin typeface="Arial"/>
              <a:ea typeface="Arial"/>
              <a:cs typeface="Arial"/>
              <a:sym typeface="Arial"/>
            </a:endParaRPr>
          </a:p>
        </p:txBody>
      </p:sp>
      <p:sp>
        <p:nvSpPr>
          <p:cNvPr id="1151" name="Google Shape;1151;p166"/>
          <p:cNvSpPr txBox="1"/>
          <p:nvPr>
            <p:ph idx="4294967295" type="body"/>
          </p:nvPr>
        </p:nvSpPr>
        <p:spPr>
          <a:xfrm>
            <a:off x="4835375" y="884625"/>
            <a:ext cx="3835200" cy="2100300"/>
          </a:xfrm>
          <a:prstGeom prst="rect">
            <a:avLst/>
          </a:prstGeom>
        </p:spPr>
        <p:txBody>
          <a:bodyPr anchorCtr="0" anchor="t" bIns="80900" lIns="80900" spcFirstLastPara="1" rIns="80900" wrap="square" tIns="80900">
            <a:noAutofit/>
          </a:bodyPr>
          <a:lstStyle/>
          <a:p>
            <a:pPr indent="0" lvl="0" marL="0" rtl="0">
              <a:spcBef>
                <a:spcPts val="400"/>
              </a:spcBef>
              <a:spcAft>
                <a:spcPts val="0"/>
              </a:spcAft>
              <a:buNone/>
            </a:pPr>
            <a:r>
              <a:rPr b="1" lang="en" sz="1400">
                <a:solidFill>
                  <a:srgbClr val="577287"/>
                </a:solidFill>
                <a:latin typeface="Arial"/>
                <a:ea typeface="Arial"/>
                <a:cs typeface="Arial"/>
                <a:sym typeface="Arial"/>
              </a:rPr>
              <a:t>CGC users do </a:t>
            </a:r>
            <a:r>
              <a:rPr b="1" lang="en" sz="1400" u="sng">
                <a:solidFill>
                  <a:srgbClr val="577287"/>
                </a:solidFill>
                <a:latin typeface="Arial"/>
                <a:ea typeface="Arial"/>
                <a:cs typeface="Arial"/>
                <a:sym typeface="Arial"/>
              </a:rPr>
              <a:t>NOT</a:t>
            </a:r>
            <a:r>
              <a:rPr b="1" lang="en" sz="1400">
                <a:solidFill>
                  <a:srgbClr val="577287"/>
                </a:solidFill>
                <a:latin typeface="Arial"/>
                <a:ea typeface="Arial"/>
                <a:cs typeface="Arial"/>
                <a:sym typeface="Arial"/>
              </a:rPr>
              <a:t> pay for:</a:t>
            </a:r>
            <a:endParaRPr b="1"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Access to the platform or associated tools</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Storage of public dataset files (e.g. TCGA, TARGET, ICGC)</a:t>
            </a:r>
            <a:endParaRPr sz="1400">
              <a:solidFill>
                <a:srgbClr val="577287"/>
              </a:solidFill>
              <a:latin typeface="Arial"/>
              <a:ea typeface="Arial"/>
              <a:cs typeface="Arial"/>
              <a:sym typeface="Arial"/>
            </a:endParaRPr>
          </a:p>
          <a:p>
            <a:pPr indent="0" lvl="0" marL="0" rtl="0">
              <a:spcBef>
                <a:spcPts val="400"/>
              </a:spcBef>
              <a:spcAft>
                <a:spcPts val="0"/>
              </a:spcAft>
              <a:buNone/>
            </a:pPr>
            <a:r>
              <a:t/>
            </a:r>
            <a:endParaRPr sz="600">
              <a:solidFill>
                <a:srgbClr val="577287"/>
              </a:solidFill>
              <a:latin typeface="Arial"/>
              <a:ea typeface="Arial"/>
              <a:cs typeface="Arial"/>
              <a:sym typeface="Arial"/>
            </a:endParaRPr>
          </a:p>
          <a:p>
            <a:pPr indent="-317500" lvl="0" marL="457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Storage of Public Reference Files</a:t>
            </a:r>
            <a:endParaRPr sz="1400">
              <a:solidFill>
                <a:srgbClr val="577287"/>
              </a:solidFill>
              <a:latin typeface="Arial"/>
              <a:ea typeface="Arial"/>
              <a:cs typeface="Arial"/>
              <a:sym typeface="Arial"/>
            </a:endParaRPr>
          </a:p>
        </p:txBody>
      </p:sp>
      <p:sp>
        <p:nvSpPr>
          <p:cNvPr id="1152" name="Google Shape;1152;p166"/>
          <p:cNvSpPr txBox="1"/>
          <p:nvPr>
            <p:ph type="title"/>
          </p:nvPr>
        </p:nvSpPr>
        <p:spPr>
          <a:xfrm>
            <a:off x="435450" y="31979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Free Credits*</a:t>
            </a:r>
            <a:endParaRPr>
              <a:latin typeface="Arial"/>
              <a:ea typeface="Arial"/>
              <a:cs typeface="Arial"/>
              <a:sym typeface="Arial"/>
            </a:endParaRPr>
          </a:p>
        </p:txBody>
      </p:sp>
      <p:sp>
        <p:nvSpPr>
          <p:cNvPr id="1153" name="Google Shape;1153;p166"/>
          <p:cNvSpPr txBox="1"/>
          <p:nvPr>
            <p:ph idx="4294967295" type="body"/>
          </p:nvPr>
        </p:nvSpPr>
        <p:spPr>
          <a:xfrm>
            <a:off x="163725" y="3704025"/>
            <a:ext cx="3932100" cy="692700"/>
          </a:xfrm>
          <a:prstGeom prst="rect">
            <a:avLst/>
          </a:prstGeom>
        </p:spPr>
        <p:txBody>
          <a:bodyPr anchorCtr="0" anchor="t" bIns="80900" lIns="80900" spcFirstLastPara="1" rIns="80900" wrap="square" tIns="80900">
            <a:noAutofit/>
          </a:bodyPr>
          <a:lstStyle/>
          <a:p>
            <a:pPr indent="-260350" lvl="0" marL="400050" marR="0" rtl="0" algn="l">
              <a:lnSpc>
                <a:spcPct val="100000"/>
              </a:lnSpc>
              <a:spcBef>
                <a:spcPts val="400"/>
              </a:spcBef>
              <a:spcAft>
                <a:spcPts val="0"/>
              </a:spcAft>
              <a:buClr>
                <a:srgbClr val="577287"/>
              </a:buClr>
              <a:buSzPts val="1400"/>
              <a:buFont typeface="Arial"/>
              <a:buChar char="●"/>
            </a:pPr>
            <a:r>
              <a:rPr b="1" lang="en" sz="1400">
                <a:solidFill>
                  <a:srgbClr val="577287"/>
                </a:solidFill>
                <a:latin typeface="Arial"/>
                <a:ea typeface="Arial"/>
                <a:cs typeface="Arial"/>
                <a:sym typeface="Arial"/>
              </a:rPr>
              <a:t>New users:</a:t>
            </a:r>
            <a:r>
              <a:rPr lang="en" sz="1400">
                <a:solidFill>
                  <a:srgbClr val="577287"/>
                </a:solidFill>
                <a:latin typeface="Arial"/>
                <a:ea typeface="Arial"/>
                <a:cs typeface="Arial"/>
                <a:sym typeface="Arial"/>
              </a:rPr>
              <a:t> $300 in credits provided upon registration</a:t>
            </a:r>
            <a:endParaRPr sz="1400">
              <a:solidFill>
                <a:srgbClr val="577287"/>
              </a:solidFill>
              <a:latin typeface="Arial"/>
              <a:ea typeface="Arial"/>
              <a:cs typeface="Arial"/>
              <a:sym typeface="Arial"/>
            </a:endParaRPr>
          </a:p>
        </p:txBody>
      </p:sp>
      <p:sp>
        <p:nvSpPr>
          <p:cNvPr id="1154" name="Google Shape;1154;p166"/>
          <p:cNvSpPr txBox="1"/>
          <p:nvPr>
            <p:ph idx="4294967295" type="body"/>
          </p:nvPr>
        </p:nvSpPr>
        <p:spPr>
          <a:xfrm>
            <a:off x="4835375" y="3704025"/>
            <a:ext cx="3873000" cy="692700"/>
          </a:xfrm>
          <a:prstGeom prst="rect">
            <a:avLst/>
          </a:prstGeom>
        </p:spPr>
        <p:txBody>
          <a:bodyPr anchorCtr="0" anchor="t" bIns="80900" lIns="80900" spcFirstLastPara="1" rIns="80900" wrap="square" tIns="80900">
            <a:noAutofit/>
          </a:bodyPr>
          <a:lstStyle/>
          <a:p>
            <a:pPr indent="-260350" lvl="0" marL="400050" marR="0" rtl="0" algn="l">
              <a:lnSpc>
                <a:spcPct val="100000"/>
              </a:lnSpc>
              <a:spcBef>
                <a:spcPts val="400"/>
              </a:spcBef>
              <a:spcAft>
                <a:spcPts val="0"/>
              </a:spcAft>
              <a:buClr>
                <a:srgbClr val="577287"/>
              </a:buClr>
              <a:buSzPts val="1400"/>
              <a:buFont typeface="Arial"/>
              <a:buChar char="●"/>
            </a:pPr>
            <a:r>
              <a:rPr b="1" lang="en" sz="1400">
                <a:solidFill>
                  <a:srgbClr val="577287"/>
                </a:solidFill>
                <a:latin typeface="Arial"/>
                <a:ea typeface="Arial"/>
                <a:cs typeface="Arial"/>
                <a:sym typeface="Arial"/>
              </a:rPr>
              <a:t>Collaborative Projects:</a:t>
            </a:r>
            <a:r>
              <a:rPr lang="en" sz="1400">
                <a:solidFill>
                  <a:srgbClr val="577287"/>
                </a:solidFill>
                <a:latin typeface="Arial"/>
                <a:ea typeface="Arial"/>
                <a:cs typeface="Arial"/>
                <a:sym typeface="Arial"/>
              </a:rPr>
              <a:t> Up to $10,000 in credits available for approved projects</a:t>
            </a:r>
            <a:endParaRPr sz="1400">
              <a:solidFill>
                <a:srgbClr val="577287"/>
              </a:solidFill>
              <a:latin typeface="Arial"/>
              <a:ea typeface="Arial"/>
              <a:cs typeface="Arial"/>
              <a:sym typeface="Arial"/>
            </a:endParaRPr>
          </a:p>
        </p:txBody>
      </p:sp>
      <p:sp>
        <p:nvSpPr>
          <p:cNvPr id="1155" name="Google Shape;1155;p166"/>
          <p:cNvSpPr txBox="1"/>
          <p:nvPr>
            <p:ph idx="4294967295" type="body"/>
          </p:nvPr>
        </p:nvSpPr>
        <p:spPr>
          <a:xfrm>
            <a:off x="922350" y="4472925"/>
            <a:ext cx="7299300" cy="393600"/>
          </a:xfrm>
          <a:prstGeom prst="rect">
            <a:avLst/>
          </a:prstGeom>
        </p:spPr>
        <p:txBody>
          <a:bodyPr anchorCtr="0" anchor="t" bIns="80900" lIns="80900" spcFirstLastPara="1" rIns="80900" wrap="square" tIns="80900">
            <a:noAutofit/>
          </a:bodyPr>
          <a:lstStyle/>
          <a:p>
            <a:pPr indent="0" lvl="0" marL="0" marR="0" rtl="0" algn="ctr">
              <a:lnSpc>
                <a:spcPct val="100000"/>
              </a:lnSpc>
              <a:spcBef>
                <a:spcPts val="400"/>
              </a:spcBef>
              <a:spcAft>
                <a:spcPts val="0"/>
              </a:spcAft>
              <a:buNone/>
            </a:pPr>
            <a:r>
              <a:rPr lang="en" sz="1100">
                <a:solidFill>
                  <a:srgbClr val="577287"/>
                </a:solidFill>
                <a:latin typeface="Arial"/>
                <a:ea typeface="Arial"/>
                <a:cs typeface="Arial"/>
                <a:sym typeface="Arial"/>
              </a:rPr>
              <a:t>        * Generously funded by the NCI. Contact the Seven Bridges CGC Team at cgc@sbgenomics.com for details.</a:t>
            </a:r>
            <a:endParaRPr sz="1100">
              <a:solidFill>
                <a:srgbClr val="577287"/>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67"/>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161" name="Google Shape;1161;p167"/>
          <p:cNvSpPr txBox="1"/>
          <p:nvPr/>
        </p:nvSpPr>
        <p:spPr>
          <a:xfrm>
            <a:off x="3298950" y="151675"/>
            <a:ext cx="2546100" cy="728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2400"/>
              <a:t>AWS Costs</a:t>
            </a:r>
            <a:endParaRPr b="1" sz="2400"/>
          </a:p>
        </p:txBody>
      </p:sp>
      <p:pic>
        <p:nvPicPr>
          <p:cNvPr id="1162" name="Google Shape;1162;p167"/>
          <p:cNvPicPr preferRelativeResize="0"/>
          <p:nvPr/>
        </p:nvPicPr>
        <p:blipFill>
          <a:blip r:embed="rId3">
            <a:alphaModFix/>
          </a:blip>
          <a:stretch>
            <a:fillRect/>
          </a:stretch>
        </p:blipFill>
        <p:spPr>
          <a:xfrm>
            <a:off x="568975" y="804675"/>
            <a:ext cx="8006050" cy="1414125"/>
          </a:xfrm>
          <a:prstGeom prst="rect">
            <a:avLst/>
          </a:prstGeom>
          <a:noFill/>
          <a:ln>
            <a:noFill/>
          </a:ln>
          <a:effectLst>
            <a:outerShdw blurRad="57150" rotWithShape="0" algn="bl" dir="5400000" dist="19050">
              <a:srgbClr val="000000">
                <a:alpha val="50000"/>
              </a:srgbClr>
            </a:outerShdw>
          </a:effectLst>
        </p:spPr>
      </p:pic>
      <p:pic>
        <p:nvPicPr>
          <p:cNvPr id="1163" name="Google Shape;1163;p167"/>
          <p:cNvPicPr preferRelativeResize="0"/>
          <p:nvPr/>
        </p:nvPicPr>
        <p:blipFill>
          <a:blip r:embed="rId4">
            <a:alphaModFix/>
          </a:blip>
          <a:stretch>
            <a:fillRect/>
          </a:stretch>
        </p:blipFill>
        <p:spPr>
          <a:xfrm>
            <a:off x="1333199" y="2298425"/>
            <a:ext cx="6477600" cy="2228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168"/>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Tracking Costs</a:t>
            </a:r>
            <a:endParaRPr>
              <a:latin typeface="Arial"/>
              <a:ea typeface="Arial"/>
              <a:cs typeface="Arial"/>
              <a:sym typeface="Arial"/>
            </a:endParaRPr>
          </a:p>
        </p:txBody>
      </p:sp>
      <p:sp>
        <p:nvSpPr>
          <p:cNvPr id="1169" name="Google Shape;1169;p168"/>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170" name="Google Shape;1170;p168"/>
          <p:cNvSpPr txBox="1"/>
          <p:nvPr>
            <p:ph idx="4294967295" type="body"/>
          </p:nvPr>
        </p:nvSpPr>
        <p:spPr>
          <a:xfrm>
            <a:off x="163725" y="1113225"/>
            <a:ext cx="3483000" cy="2932200"/>
          </a:xfrm>
          <a:prstGeom prst="rect">
            <a:avLst/>
          </a:prstGeom>
        </p:spPr>
        <p:txBody>
          <a:bodyPr anchorCtr="0" anchor="t" bIns="80900" lIns="80900" spcFirstLastPara="1" rIns="80900" wrap="square" tIns="80900">
            <a:noAutofit/>
          </a:bodyPr>
          <a:lstStyle/>
          <a:p>
            <a:pPr indent="-260350" lvl="0" marL="400050" marR="0" rtl="0" algn="l">
              <a:lnSpc>
                <a:spcPct val="100000"/>
              </a:lnSpc>
              <a:spcBef>
                <a:spcPts val="400"/>
              </a:spcBef>
              <a:spcAft>
                <a:spcPts val="0"/>
              </a:spcAft>
              <a:buClr>
                <a:srgbClr val="577287"/>
              </a:buClr>
              <a:buSzPts val="1400"/>
              <a:buFont typeface="Arial"/>
              <a:buChar char="●"/>
            </a:pPr>
            <a:r>
              <a:rPr b="1" lang="en" sz="1400">
                <a:solidFill>
                  <a:srgbClr val="577287"/>
                </a:solidFill>
                <a:latin typeface="Arial"/>
                <a:ea typeface="Arial"/>
                <a:cs typeface="Arial"/>
                <a:sym typeface="Arial"/>
              </a:rPr>
              <a:t>Cost Tracking:</a:t>
            </a:r>
            <a:r>
              <a:rPr lang="en" sz="1400">
                <a:solidFill>
                  <a:srgbClr val="577287"/>
                </a:solidFill>
                <a:latin typeface="Arial"/>
                <a:ea typeface="Arial"/>
                <a:cs typeface="Arial"/>
                <a:sym typeface="Arial"/>
              </a:rPr>
              <a:t> Easy user interfaces for tracking storage and compute costs, invoices, and payments</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0" marL="400050" marR="0" rtl="0" algn="l">
              <a:lnSpc>
                <a:spcPct val="100000"/>
              </a:lnSpc>
              <a:spcBef>
                <a:spcPts val="400"/>
              </a:spcBef>
              <a:spcAft>
                <a:spcPts val="0"/>
              </a:spcAft>
              <a:buClr>
                <a:srgbClr val="577287"/>
              </a:buClr>
              <a:buSzPts val="1400"/>
              <a:buFont typeface="Arial"/>
              <a:buChar char="●"/>
            </a:pPr>
            <a:r>
              <a:rPr b="1" lang="en" sz="1400">
                <a:solidFill>
                  <a:srgbClr val="577287"/>
                </a:solidFill>
                <a:latin typeface="Arial"/>
                <a:ea typeface="Arial"/>
                <a:cs typeface="Arial"/>
                <a:sym typeface="Arial"/>
              </a:rPr>
              <a:t>Billing groups:</a:t>
            </a:r>
            <a:r>
              <a:rPr lang="en" sz="1400">
                <a:solidFill>
                  <a:srgbClr val="577287"/>
                </a:solidFill>
                <a:latin typeface="Arial"/>
                <a:ea typeface="Arial"/>
                <a:cs typeface="Arial"/>
                <a:sym typeface="Arial"/>
              </a:rPr>
              <a:t> </a:t>
            </a:r>
            <a:endParaRPr sz="1400">
              <a:solidFill>
                <a:srgbClr val="577287"/>
              </a:solidFill>
              <a:latin typeface="Arial"/>
              <a:ea typeface="Arial"/>
              <a:cs typeface="Arial"/>
              <a:sym typeface="Arial"/>
            </a:endParaRPr>
          </a:p>
          <a:p>
            <a:pPr indent="-260350" lvl="1" marL="685800" marR="0" rtl="0" algn="l">
              <a:lnSpc>
                <a:spcPct val="100000"/>
              </a:lnSpc>
              <a:spcBef>
                <a:spcPts val="0"/>
              </a:spcBef>
              <a:spcAft>
                <a:spcPts val="0"/>
              </a:spcAft>
              <a:buClr>
                <a:srgbClr val="577287"/>
              </a:buClr>
              <a:buSzPts val="1400"/>
              <a:buFont typeface="Arial"/>
              <a:buChar char="●"/>
            </a:pPr>
            <a:r>
              <a:rPr lang="en" sz="1400">
                <a:solidFill>
                  <a:srgbClr val="577287"/>
                </a:solidFill>
                <a:latin typeface="Arial"/>
                <a:ea typeface="Arial"/>
                <a:cs typeface="Arial"/>
                <a:sym typeface="Arial"/>
              </a:rPr>
              <a:t>Cost tracking per project</a:t>
            </a:r>
            <a:endParaRPr sz="1400">
              <a:solidFill>
                <a:srgbClr val="577287"/>
              </a:solidFill>
              <a:latin typeface="Arial"/>
              <a:ea typeface="Arial"/>
              <a:cs typeface="Arial"/>
              <a:sym typeface="Arial"/>
            </a:endParaRPr>
          </a:p>
          <a:p>
            <a:pPr indent="-260350" lvl="1" marL="685800" marR="0" rtl="0" algn="l">
              <a:lnSpc>
                <a:spcPct val="100000"/>
              </a:lnSpc>
              <a:spcBef>
                <a:spcPts val="0"/>
              </a:spcBef>
              <a:spcAft>
                <a:spcPts val="0"/>
              </a:spcAft>
              <a:buClr>
                <a:srgbClr val="577287"/>
              </a:buClr>
              <a:buSzPts val="1400"/>
              <a:buFont typeface="Arial"/>
              <a:buChar char="●"/>
            </a:pPr>
            <a:r>
              <a:rPr lang="en" sz="1400">
                <a:solidFill>
                  <a:srgbClr val="577287"/>
                </a:solidFill>
                <a:latin typeface="Arial"/>
                <a:ea typeface="Arial"/>
                <a:cs typeface="Arial"/>
                <a:sym typeface="Arial"/>
              </a:rPr>
              <a:t>Customizable membership to support research groups and collaborations</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b="1" sz="600">
              <a:solidFill>
                <a:srgbClr val="577287"/>
              </a:solidFill>
              <a:latin typeface="Arial"/>
              <a:ea typeface="Arial"/>
              <a:cs typeface="Arial"/>
              <a:sym typeface="Arial"/>
            </a:endParaRPr>
          </a:p>
          <a:p>
            <a:pPr indent="-260350" lvl="0" marL="400050" marR="0" rtl="0" algn="l">
              <a:lnSpc>
                <a:spcPct val="100000"/>
              </a:lnSpc>
              <a:spcBef>
                <a:spcPts val="400"/>
              </a:spcBef>
              <a:spcAft>
                <a:spcPts val="0"/>
              </a:spcAft>
              <a:buClr>
                <a:srgbClr val="577287"/>
              </a:buClr>
              <a:buSzPts val="1400"/>
              <a:buFont typeface="Arial"/>
              <a:buChar char="●"/>
            </a:pPr>
            <a:r>
              <a:rPr b="1" lang="en" sz="1400">
                <a:solidFill>
                  <a:srgbClr val="577287"/>
                </a:solidFill>
                <a:latin typeface="Arial"/>
                <a:ea typeface="Arial"/>
                <a:cs typeface="Arial"/>
                <a:sym typeface="Arial"/>
              </a:rPr>
              <a:t>Invoicing:</a:t>
            </a:r>
            <a:r>
              <a:rPr lang="en" sz="1400">
                <a:solidFill>
                  <a:srgbClr val="577287"/>
                </a:solidFill>
                <a:latin typeface="Arial"/>
                <a:ea typeface="Arial"/>
                <a:cs typeface="Arial"/>
                <a:sym typeface="Arial"/>
              </a:rPr>
              <a:t> Monthly</a:t>
            </a:r>
            <a:endParaRPr sz="1400">
              <a:solidFill>
                <a:srgbClr val="577287"/>
              </a:solidFill>
              <a:latin typeface="Arial"/>
              <a:ea typeface="Arial"/>
              <a:cs typeface="Arial"/>
              <a:sym typeface="Arial"/>
            </a:endParaRPr>
          </a:p>
          <a:p>
            <a:pPr indent="0" lvl="0" marL="0" marR="0" rtl="0" algn="l">
              <a:lnSpc>
                <a:spcPct val="100000"/>
              </a:lnSpc>
              <a:spcBef>
                <a:spcPts val="400"/>
              </a:spcBef>
              <a:spcAft>
                <a:spcPts val="0"/>
              </a:spcAft>
              <a:buNone/>
            </a:pPr>
            <a:r>
              <a:t/>
            </a:r>
            <a:endParaRPr sz="600">
              <a:solidFill>
                <a:srgbClr val="577287"/>
              </a:solidFill>
              <a:latin typeface="Arial"/>
              <a:ea typeface="Arial"/>
              <a:cs typeface="Arial"/>
              <a:sym typeface="Arial"/>
            </a:endParaRPr>
          </a:p>
          <a:p>
            <a:pPr indent="-260350" lvl="0" marL="400050" marR="0" rtl="0" algn="l">
              <a:lnSpc>
                <a:spcPct val="100000"/>
              </a:lnSpc>
              <a:spcBef>
                <a:spcPts val="400"/>
              </a:spcBef>
              <a:spcAft>
                <a:spcPts val="0"/>
              </a:spcAft>
              <a:buClr>
                <a:srgbClr val="577287"/>
              </a:buClr>
              <a:buSzPts val="1400"/>
              <a:buFont typeface="Arial"/>
              <a:buChar char="●"/>
            </a:pPr>
            <a:r>
              <a:rPr b="1" lang="en" sz="1400">
                <a:solidFill>
                  <a:srgbClr val="577287"/>
                </a:solidFill>
                <a:latin typeface="Arial"/>
                <a:ea typeface="Arial"/>
                <a:cs typeface="Arial"/>
                <a:sym typeface="Arial"/>
              </a:rPr>
              <a:t>Payment Options:</a:t>
            </a:r>
            <a:r>
              <a:rPr lang="en" sz="1400">
                <a:solidFill>
                  <a:srgbClr val="577287"/>
                </a:solidFill>
                <a:latin typeface="Arial"/>
                <a:ea typeface="Arial"/>
                <a:cs typeface="Arial"/>
                <a:sym typeface="Arial"/>
              </a:rPr>
              <a:t> Purchase order or credit card</a:t>
            </a:r>
            <a:endParaRPr sz="1400">
              <a:solidFill>
                <a:srgbClr val="577287"/>
              </a:solidFill>
              <a:latin typeface="Arial"/>
              <a:ea typeface="Arial"/>
              <a:cs typeface="Arial"/>
              <a:sym typeface="Arial"/>
            </a:endParaRPr>
          </a:p>
        </p:txBody>
      </p:sp>
      <p:pic>
        <p:nvPicPr>
          <p:cNvPr id="1171" name="Google Shape;1171;p168"/>
          <p:cNvPicPr preferRelativeResize="0"/>
          <p:nvPr/>
        </p:nvPicPr>
        <p:blipFill rotWithShape="1">
          <a:blip r:embed="rId3">
            <a:alphaModFix/>
          </a:blip>
          <a:srcRect b="0" l="11480" r="0" t="33413"/>
          <a:stretch/>
        </p:blipFill>
        <p:spPr>
          <a:xfrm>
            <a:off x="4676150" y="2893000"/>
            <a:ext cx="2953751" cy="1853399"/>
          </a:xfrm>
          <a:prstGeom prst="rect">
            <a:avLst/>
          </a:prstGeom>
          <a:noFill/>
          <a:ln cap="flat" cmpd="sng" w="9525">
            <a:solidFill>
              <a:schemeClr val="lt2"/>
            </a:solidFill>
            <a:prstDash val="solid"/>
            <a:round/>
            <a:headEnd len="sm" w="sm" type="none"/>
            <a:tailEnd len="sm" w="sm" type="none"/>
          </a:ln>
        </p:spPr>
      </p:pic>
      <p:pic>
        <p:nvPicPr>
          <p:cNvPr id="1172" name="Google Shape;1172;p168"/>
          <p:cNvPicPr preferRelativeResize="0"/>
          <p:nvPr/>
        </p:nvPicPr>
        <p:blipFill>
          <a:blip r:embed="rId4">
            <a:alphaModFix/>
          </a:blip>
          <a:stretch>
            <a:fillRect/>
          </a:stretch>
        </p:blipFill>
        <p:spPr>
          <a:xfrm>
            <a:off x="3867101" y="852624"/>
            <a:ext cx="4571849" cy="732325"/>
          </a:xfrm>
          <a:prstGeom prst="rect">
            <a:avLst/>
          </a:prstGeom>
          <a:noFill/>
          <a:ln cap="flat" cmpd="sng" w="9525">
            <a:solidFill>
              <a:schemeClr val="lt2"/>
            </a:solidFill>
            <a:prstDash val="solid"/>
            <a:round/>
            <a:headEnd len="sm" w="sm" type="none"/>
            <a:tailEnd len="sm" w="sm" type="none"/>
          </a:ln>
        </p:spPr>
      </p:pic>
      <p:pic>
        <p:nvPicPr>
          <p:cNvPr id="1173" name="Google Shape;1173;p168"/>
          <p:cNvPicPr preferRelativeResize="0"/>
          <p:nvPr/>
        </p:nvPicPr>
        <p:blipFill>
          <a:blip r:embed="rId5">
            <a:alphaModFix/>
          </a:blip>
          <a:stretch>
            <a:fillRect/>
          </a:stretch>
        </p:blipFill>
        <p:spPr>
          <a:xfrm>
            <a:off x="3867100" y="1677800"/>
            <a:ext cx="4571852" cy="1122343"/>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69"/>
          <p:cNvSpPr txBox="1"/>
          <p:nvPr>
            <p:ph type="title"/>
          </p:nvPr>
        </p:nvSpPr>
        <p:spPr>
          <a:xfrm>
            <a:off x="311700" y="2801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Additional Resources</a:t>
            </a:r>
            <a:endParaRPr/>
          </a:p>
        </p:txBody>
      </p:sp>
      <p:sp>
        <p:nvSpPr>
          <p:cNvPr id="1179" name="Google Shape;1179;p169"/>
          <p:cNvSpPr txBox="1"/>
          <p:nvPr>
            <p:ph idx="1" type="body"/>
          </p:nvPr>
        </p:nvSpPr>
        <p:spPr>
          <a:xfrm>
            <a:off x="311700" y="852850"/>
            <a:ext cx="8520600" cy="485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https://docs.cancergenomicscloud.org/</a:t>
            </a:r>
            <a:endParaRPr/>
          </a:p>
        </p:txBody>
      </p:sp>
      <p:pic>
        <p:nvPicPr>
          <p:cNvPr id="1180" name="Google Shape;1180;p169"/>
          <p:cNvPicPr preferRelativeResize="0"/>
          <p:nvPr/>
        </p:nvPicPr>
        <p:blipFill rotWithShape="1">
          <a:blip r:embed="rId3">
            <a:alphaModFix/>
          </a:blip>
          <a:srcRect b="0" l="0" r="0" t="1922"/>
          <a:stretch/>
        </p:blipFill>
        <p:spPr>
          <a:xfrm>
            <a:off x="989925" y="1480950"/>
            <a:ext cx="7164153" cy="341052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70"/>
          <p:cNvSpPr txBox="1"/>
          <p:nvPr/>
        </p:nvSpPr>
        <p:spPr>
          <a:xfrm>
            <a:off x="952350" y="986525"/>
            <a:ext cx="7239300" cy="12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Seven Bridges</a:t>
            </a:r>
            <a:endParaRPr sz="3600"/>
          </a:p>
          <a:p>
            <a:pPr indent="0" lvl="0" marL="0" rtl="0" algn="ctr">
              <a:spcBef>
                <a:spcPts val="0"/>
              </a:spcBef>
              <a:spcAft>
                <a:spcPts val="0"/>
              </a:spcAft>
              <a:buNone/>
            </a:pPr>
            <a:r>
              <a:rPr lang="en" sz="3600"/>
              <a:t>Cancer Genomics Cloud</a:t>
            </a:r>
            <a:endParaRPr sz="3600"/>
          </a:p>
          <a:p>
            <a:pPr indent="0" lvl="0" marL="0" rtl="0" algn="ctr">
              <a:spcBef>
                <a:spcPts val="0"/>
              </a:spcBef>
              <a:spcAft>
                <a:spcPts val="0"/>
              </a:spcAft>
              <a:buNone/>
            </a:pPr>
            <a:r>
              <a:rPr lang="en" sz="1800" u="sng">
                <a:solidFill>
                  <a:schemeClr val="hlink"/>
                </a:solidFill>
                <a:hlinkClick r:id="rId3"/>
              </a:rPr>
              <a:t>www.cancergenomicscloud.org</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t/>
            </a:r>
            <a:endParaRPr sz="3600"/>
          </a:p>
          <a:p>
            <a:pPr indent="0" lvl="0" marL="0" rtl="0" algn="ctr">
              <a:spcBef>
                <a:spcPts val="0"/>
              </a:spcBef>
              <a:spcAft>
                <a:spcPts val="0"/>
              </a:spcAft>
              <a:buNone/>
            </a:pPr>
            <a:r>
              <a:rPr lang="en" sz="1800">
                <a:solidFill>
                  <a:schemeClr val="dk1"/>
                </a:solidFill>
              </a:rPr>
              <a:t>DEMO/Hands-on</a:t>
            </a:r>
            <a:endParaRPr sz="3600"/>
          </a:p>
        </p:txBody>
      </p:sp>
      <p:sp>
        <p:nvSpPr>
          <p:cNvPr id="1186" name="Google Shape;1186;p170"/>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171"/>
          <p:cNvSpPr txBox="1"/>
          <p:nvPr/>
        </p:nvSpPr>
        <p:spPr>
          <a:xfrm>
            <a:off x="952350" y="2192100"/>
            <a:ext cx="7239300" cy="7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Break</a:t>
            </a:r>
            <a:endParaRPr sz="3600"/>
          </a:p>
          <a:p>
            <a:pPr indent="0" lvl="0" marL="0" rtl="0" algn="ctr">
              <a:spcBef>
                <a:spcPts val="0"/>
              </a:spcBef>
              <a:spcAft>
                <a:spcPts val="0"/>
              </a:spcAft>
              <a:buNone/>
            </a:pPr>
            <a:r>
              <a:rPr lang="en" sz="2400">
                <a:solidFill>
                  <a:srgbClr val="999999"/>
                </a:solidFill>
              </a:rPr>
              <a:t>Reconvene</a:t>
            </a:r>
            <a:r>
              <a:rPr lang="en" sz="2400">
                <a:solidFill>
                  <a:srgbClr val="999999"/>
                </a:solidFill>
              </a:rPr>
              <a:t> at 4PM</a:t>
            </a:r>
            <a:endParaRPr sz="2400">
              <a:solidFill>
                <a:srgbClr val="999999"/>
              </a:solidFill>
            </a:endParaRPr>
          </a:p>
        </p:txBody>
      </p:sp>
      <p:sp>
        <p:nvSpPr>
          <p:cNvPr id="1192" name="Google Shape;1192;p171"/>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3"/>
              </a:rPr>
              <a:t>https://goo.gl/f21Lqq</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172"/>
          <p:cNvSpPr txBox="1"/>
          <p:nvPr/>
        </p:nvSpPr>
        <p:spPr>
          <a:xfrm>
            <a:off x="952350" y="711300"/>
            <a:ext cx="7239300" cy="12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Institute for Systems Biology</a:t>
            </a:r>
            <a:endParaRPr sz="3600"/>
          </a:p>
          <a:p>
            <a:pPr indent="0" lvl="0" marL="0" rtl="0" algn="ctr">
              <a:spcBef>
                <a:spcPts val="0"/>
              </a:spcBef>
              <a:spcAft>
                <a:spcPts val="0"/>
              </a:spcAft>
              <a:buNone/>
            </a:pPr>
            <a:r>
              <a:rPr lang="en" sz="3600"/>
              <a:t>Cancer Genomics Cloud</a:t>
            </a:r>
            <a:endParaRPr sz="3600"/>
          </a:p>
          <a:p>
            <a:pPr indent="0" lvl="0" marL="0" rtl="0" algn="ctr">
              <a:spcBef>
                <a:spcPts val="0"/>
              </a:spcBef>
              <a:spcAft>
                <a:spcPts val="0"/>
              </a:spcAft>
              <a:buNone/>
            </a:pPr>
            <a:r>
              <a:rPr lang="en" sz="2400" u="sng">
                <a:solidFill>
                  <a:schemeClr val="hlink"/>
                </a:solidFill>
                <a:hlinkClick r:id="rId3"/>
              </a:rPr>
              <a:t>www.isb-cgc.org</a:t>
            </a:r>
            <a:endParaRPr sz="2400" u="sng">
              <a:solidFill>
                <a:srgbClr val="4F81BD"/>
              </a:solidFill>
            </a:endParaRPr>
          </a:p>
          <a:p>
            <a:pPr indent="0" lvl="0" marL="0" rtl="0" algn="ctr">
              <a:spcBef>
                <a:spcPts val="0"/>
              </a:spcBef>
              <a:spcAft>
                <a:spcPts val="0"/>
              </a:spcAft>
              <a:buNone/>
            </a:pPr>
            <a:r>
              <a:t/>
            </a:r>
            <a:endParaRPr sz="2400" u="sng">
              <a:solidFill>
                <a:srgbClr val="4F81BD"/>
              </a:solidFill>
            </a:endParaRPr>
          </a:p>
          <a:p>
            <a:pPr indent="0" lvl="0" marL="0" rtl="0" algn="ctr">
              <a:spcBef>
                <a:spcPts val="0"/>
              </a:spcBef>
              <a:spcAft>
                <a:spcPts val="0"/>
              </a:spcAft>
              <a:buNone/>
            </a:pPr>
            <a:r>
              <a:t/>
            </a:r>
            <a:endParaRPr sz="2400" u="sng">
              <a:solidFill>
                <a:srgbClr val="4F81BD"/>
              </a:solidFill>
            </a:endParaRPr>
          </a:p>
          <a:p>
            <a:pPr indent="0" lvl="0" marL="0" rtl="0" algn="ctr">
              <a:spcBef>
                <a:spcPts val="0"/>
              </a:spcBef>
              <a:spcAft>
                <a:spcPts val="0"/>
              </a:spcAft>
              <a:buClr>
                <a:srgbClr val="003F72"/>
              </a:buClr>
              <a:buSzPts val="1400"/>
              <a:buFont typeface="Arial"/>
              <a:buNone/>
            </a:pPr>
            <a:r>
              <a:rPr lang="en" sz="1800"/>
              <a:t>Presenter: Durga Addepalli</a:t>
            </a:r>
            <a:endParaRPr sz="1800"/>
          </a:p>
          <a:p>
            <a:pPr indent="0" lvl="0" marL="0" rtl="0" algn="ctr">
              <a:spcBef>
                <a:spcPts val="0"/>
              </a:spcBef>
              <a:spcAft>
                <a:spcPts val="0"/>
              </a:spcAft>
              <a:buNone/>
            </a:pPr>
            <a:r>
              <a:t/>
            </a:r>
            <a:endParaRPr sz="3600"/>
          </a:p>
        </p:txBody>
      </p:sp>
      <p:sp>
        <p:nvSpPr>
          <p:cNvPr id="1198" name="Google Shape;1198;p172"/>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173"/>
          <p:cNvSpPr txBox="1"/>
          <p:nvPr>
            <p:ph type="title"/>
          </p:nvPr>
        </p:nvSpPr>
        <p:spPr>
          <a:xfrm>
            <a:off x="457200" y="282178"/>
            <a:ext cx="8229600" cy="8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3F72"/>
              </a:buClr>
              <a:buSzPts val="1400"/>
              <a:buFont typeface="Arial"/>
              <a:buNone/>
            </a:pPr>
            <a:r>
              <a:rPr b="0" i="0" lang="en" sz="4500" u="none" cap="none" strike="noStrike">
                <a:solidFill>
                  <a:srgbClr val="003F72"/>
                </a:solidFill>
                <a:latin typeface="Calibri"/>
                <a:ea typeface="Calibri"/>
                <a:cs typeface="Calibri"/>
                <a:sym typeface="Calibri"/>
              </a:rPr>
              <a:t>ISB-CGC Mission</a:t>
            </a:r>
            <a:endParaRPr b="0" i="0" sz="3600" u="none" cap="none" strike="noStrike">
              <a:solidFill>
                <a:srgbClr val="003F72"/>
              </a:solidFill>
              <a:latin typeface="Arial"/>
              <a:ea typeface="Arial"/>
              <a:cs typeface="Arial"/>
              <a:sym typeface="Arial"/>
            </a:endParaRPr>
          </a:p>
        </p:txBody>
      </p:sp>
      <p:sp>
        <p:nvSpPr>
          <p:cNvPr id="1205" name="Google Shape;1205;p173"/>
          <p:cNvSpPr txBox="1"/>
          <p:nvPr/>
        </p:nvSpPr>
        <p:spPr>
          <a:xfrm>
            <a:off x="457200" y="1080650"/>
            <a:ext cx="8454600" cy="36576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A1E8D9"/>
              </a:buClr>
              <a:buSzPts val="1800"/>
              <a:buFont typeface="Arial"/>
              <a:buNone/>
            </a:pPr>
            <a:r>
              <a:rPr b="0" i="0" lang="en" sz="1800" u="none" cap="none" strike="noStrike">
                <a:solidFill>
                  <a:srgbClr val="5E6A71"/>
                </a:solidFill>
                <a:latin typeface="Calibri"/>
                <a:ea typeface="Calibri"/>
                <a:cs typeface="Calibri"/>
                <a:sym typeface="Calibri"/>
              </a:rPr>
              <a:t>… is to make NCI cancer genomics data sets, together with tools and compute-power, available and accessible to a broad range of users using multiple access modes:</a:t>
            </a:r>
            <a:endParaRPr b="0" i="0" sz="1800" u="none" cap="none" strike="noStrike">
              <a:solidFill>
                <a:srgbClr val="5E6A7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800"/>
              <a:buFont typeface="Arial"/>
              <a:buNone/>
            </a:pPr>
            <a:r>
              <a:t/>
            </a:r>
            <a:endParaRPr b="0" i="0" sz="1800" u="none" cap="none" strike="noStrike">
              <a:solidFill>
                <a:srgbClr val="5E6A71"/>
              </a:solidFill>
              <a:latin typeface="Calibri"/>
              <a:ea typeface="Calibri"/>
              <a:cs typeface="Calibri"/>
              <a:sym typeface="Calibri"/>
            </a:endParaRPr>
          </a:p>
        </p:txBody>
      </p:sp>
      <p:sp>
        <p:nvSpPr>
          <p:cNvPr id="1206" name="Google Shape;1206;p173"/>
          <p:cNvSpPr txBox="1"/>
          <p:nvPr/>
        </p:nvSpPr>
        <p:spPr>
          <a:xfrm>
            <a:off x="1970275" y="1072425"/>
            <a:ext cx="7188600" cy="36576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A1E8D9"/>
              </a:buClr>
              <a:buSzPts val="1800"/>
              <a:buFont typeface="Arial"/>
              <a:buNone/>
            </a:pPr>
            <a:r>
              <a:t/>
            </a:r>
            <a:endParaRPr b="0" i="0" sz="1800" u="none" cap="none" strike="noStrike">
              <a:solidFill>
                <a:srgbClr val="5E6A71"/>
              </a:solidFill>
              <a:latin typeface="Arial"/>
              <a:ea typeface="Arial"/>
              <a:cs typeface="Arial"/>
              <a:sym typeface="Arial"/>
            </a:endParaRPr>
          </a:p>
          <a:p>
            <a:pPr indent="0" lvl="0" marL="0" marR="0" rtl="0" algn="l">
              <a:lnSpc>
                <a:spcPct val="100000"/>
              </a:lnSpc>
              <a:spcBef>
                <a:spcPts val="400"/>
              </a:spcBef>
              <a:spcAft>
                <a:spcPts val="0"/>
              </a:spcAft>
              <a:buClr>
                <a:srgbClr val="A1E8D9"/>
              </a:buClr>
              <a:buSzPts val="2000"/>
              <a:buFont typeface="Arial"/>
              <a:buNone/>
            </a:pPr>
            <a:r>
              <a:t/>
            </a:r>
            <a:endParaRPr b="0" i="0" sz="2000" u="none" cap="none" strike="noStrike">
              <a:solidFill>
                <a:srgbClr val="5E6A71"/>
              </a:solidFill>
              <a:latin typeface="Calibri"/>
              <a:ea typeface="Calibri"/>
              <a:cs typeface="Calibri"/>
              <a:sym typeface="Calibri"/>
            </a:endParaRPr>
          </a:p>
          <a:p>
            <a:pPr indent="-342900" lvl="0" marL="457200" marR="0" rtl="0" algn="l">
              <a:lnSpc>
                <a:spcPct val="100000"/>
              </a:lnSpc>
              <a:spcBef>
                <a:spcPts val="400"/>
              </a:spcBef>
              <a:spcAft>
                <a:spcPts val="0"/>
              </a:spcAft>
              <a:buClr>
                <a:srgbClr val="5E6A71"/>
              </a:buClr>
              <a:buSzPts val="1800"/>
              <a:buFont typeface="Noto Sans Symbols"/>
              <a:buChar char="➔"/>
            </a:pPr>
            <a:r>
              <a:rPr b="0" i="0" lang="en" sz="1800" u="none" cap="none" strike="noStrike">
                <a:solidFill>
                  <a:srgbClr val="5E6A71"/>
                </a:solidFill>
                <a:latin typeface="Calibri"/>
                <a:ea typeface="Calibri"/>
                <a:cs typeface="Calibri"/>
                <a:sym typeface="Calibri"/>
              </a:rPr>
              <a:t> interactive web application</a:t>
            </a:r>
            <a:endParaRPr b="0" i="0" sz="1800" u="none" cap="none" strike="noStrike">
              <a:solidFill>
                <a:srgbClr val="5E6A71"/>
              </a:solidFill>
              <a:latin typeface="Arial"/>
              <a:ea typeface="Arial"/>
              <a:cs typeface="Arial"/>
              <a:sym typeface="Arial"/>
            </a:endParaRPr>
          </a:p>
          <a:p>
            <a:pPr indent="-342900" lvl="0" marL="457200" marR="0" rtl="0" algn="l">
              <a:lnSpc>
                <a:spcPct val="100000"/>
              </a:lnSpc>
              <a:spcBef>
                <a:spcPts val="400"/>
              </a:spcBef>
              <a:spcAft>
                <a:spcPts val="0"/>
              </a:spcAft>
              <a:buClr>
                <a:srgbClr val="5E6A71"/>
              </a:buClr>
              <a:buSzPts val="1800"/>
              <a:buFont typeface="Noto Sans Symbols"/>
              <a:buChar char="➔"/>
            </a:pPr>
            <a:r>
              <a:rPr b="0" i="0" lang="en" sz="1800" u="none" cap="none" strike="noStrike">
                <a:solidFill>
                  <a:srgbClr val="5E6A71"/>
                </a:solidFill>
                <a:latin typeface="Calibri"/>
                <a:ea typeface="Calibri"/>
                <a:cs typeface="Calibri"/>
                <a:sym typeface="Calibri"/>
              </a:rPr>
              <a:t> scripting languages: R, Python, SQL</a:t>
            </a:r>
            <a:endParaRPr b="0" i="0" sz="1800" u="none" cap="none" strike="noStrike">
              <a:solidFill>
                <a:srgbClr val="5E6A71"/>
              </a:solidFill>
              <a:latin typeface="Arial"/>
              <a:ea typeface="Arial"/>
              <a:cs typeface="Arial"/>
              <a:sym typeface="Arial"/>
            </a:endParaRPr>
          </a:p>
          <a:p>
            <a:pPr indent="-342900" lvl="0" marL="457200" marR="0" rtl="0" algn="l">
              <a:lnSpc>
                <a:spcPct val="100000"/>
              </a:lnSpc>
              <a:spcBef>
                <a:spcPts val="400"/>
              </a:spcBef>
              <a:spcAft>
                <a:spcPts val="0"/>
              </a:spcAft>
              <a:buClr>
                <a:srgbClr val="5E6A71"/>
              </a:buClr>
              <a:buSzPts val="1800"/>
              <a:buFont typeface="Noto Sans Symbols"/>
              <a:buChar char="➔"/>
            </a:pPr>
            <a:r>
              <a:rPr b="0" i="0" lang="en" sz="1800" u="none" cap="none" strike="noStrike">
                <a:solidFill>
                  <a:srgbClr val="5E6A71"/>
                </a:solidFill>
                <a:latin typeface="Calibri"/>
                <a:ea typeface="Calibri"/>
                <a:cs typeface="Calibri"/>
                <a:sym typeface="Calibri"/>
              </a:rPr>
              <a:t> direct programmatic access</a:t>
            </a:r>
            <a:endParaRPr b="0" i="0" sz="1800" u="none" cap="none" strike="noStrike">
              <a:solidFill>
                <a:srgbClr val="5E6A7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111"/>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t/>
            </a:r>
            <a:endParaRPr b="0" i="0" sz="3300" u="none" cap="none" strike="noStrike">
              <a:solidFill>
                <a:schemeClr val="dk1"/>
              </a:solidFill>
              <a:latin typeface="Calibri"/>
              <a:ea typeface="Calibri"/>
              <a:cs typeface="Calibri"/>
              <a:sym typeface="Calibri"/>
            </a:endParaRPr>
          </a:p>
        </p:txBody>
      </p:sp>
      <p:sp>
        <p:nvSpPr>
          <p:cNvPr id="632" name="Google Shape;632;p111"/>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633" name="Google Shape;633;p111"/>
          <p:cNvPicPr preferRelativeResize="0"/>
          <p:nvPr/>
        </p:nvPicPr>
        <p:blipFill rotWithShape="1">
          <a:blip r:embed="rId3">
            <a:alphaModFix/>
          </a:blip>
          <a:srcRect b="0" l="0" r="0" t="0"/>
          <a:stretch/>
        </p:blipFill>
        <p:spPr>
          <a:xfrm>
            <a:off x="101600" y="0"/>
            <a:ext cx="8922660"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74"/>
          <p:cNvSpPr txBox="1"/>
          <p:nvPr>
            <p:ph type="title"/>
          </p:nvPr>
        </p:nvSpPr>
        <p:spPr>
          <a:xfrm>
            <a:off x="457200" y="282178"/>
            <a:ext cx="8229600" cy="8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3F72"/>
              </a:buClr>
              <a:buSzPts val="1400"/>
              <a:buFont typeface="Arial"/>
              <a:buNone/>
            </a:pPr>
            <a:r>
              <a:rPr b="0" i="0" lang="en" sz="4500" u="none" cap="none" strike="noStrike">
                <a:solidFill>
                  <a:srgbClr val="003F72"/>
                </a:solidFill>
                <a:latin typeface="Calibri"/>
                <a:ea typeface="Calibri"/>
                <a:cs typeface="Calibri"/>
                <a:sym typeface="Calibri"/>
              </a:rPr>
              <a:t>ISB-CGC Mission</a:t>
            </a:r>
            <a:endParaRPr b="0" i="0" sz="3600" u="none" cap="none" strike="noStrike">
              <a:solidFill>
                <a:srgbClr val="003F72"/>
              </a:solidFill>
              <a:latin typeface="Arial"/>
              <a:ea typeface="Arial"/>
              <a:cs typeface="Arial"/>
              <a:sym typeface="Arial"/>
            </a:endParaRPr>
          </a:p>
        </p:txBody>
      </p:sp>
      <p:sp>
        <p:nvSpPr>
          <p:cNvPr id="1213" name="Google Shape;1213;p174"/>
          <p:cNvSpPr txBox="1"/>
          <p:nvPr/>
        </p:nvSpPr>
        <p:spPr>
          <a:xfrm>
            <a:off x="457200" y="1080650"/>
            <a:ext cx="8454600" cy="36576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A1E8D9"/>
              </a:buClr>
              <a:buSzPts val="1800"/>
              <a:buFont typeface="Arial"/>
              <a:buNone/>
            </a:pPr>
            <a:r>
              <a:rPr b="0" i="0" lang="en" sz="1800" u="none" cap="none" strike="noStrike">
                <a:solidFill>
                  <a:srgbClr val="5E6A71"/>
                </a:solidFill>
                <a:latin typeface="Calibri"/>
                <a:ea typeface="Calibri"/>
                <a:cs typeface="Calibri"/>
                <a:sym typeface="Calibri"/>
              </a:rPr>
              <a:t>… is to make NCI cancer genomics data sets, together with tools and compute-power, available and accessible to a broad range of users using multiple access modes</a:t>
            </a:r>
            <a:endParaRPr b="0" i="0" sz="1800" u="none" cap="none" strike="noStrike">
              <a:solidFill>
                <a:srgbClr val="5E6A7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800"/>
              <a:buFont typeface="Arial"/>
              <a:buNone/>
            </a:pPr>
            <a:r>
              <a:t/>
            </a:r>
            <a:endParaRPr b="0" i="0" sz="1800" u="none" cap="none" strike="noStrike">
              <a:solidFill>
                <a:srgbClr val="5E6A71"/>
              </a:solidFill>
              <a:latin typeface="Calibri"/>
              <a:ea typeface="Calibri"/>
              <a:cs typeface="Calibri"/>
              <a:sym typeface="Calibri"/>
            </a:endParaRPr>
          </a:p>
        </p:txBody>
      </p:sp>
      <p:sp>
        <p:nvSpPr>
          <p:cNvPr id="1214" name="Google Shape;1214;p174"/>
          <p:cNvSpPr txBox="1"/>
          <p:nvPr>
            <p:ph type="title"/>
          </p:nvPr>
        </p:nvSpPr>
        <p:spPr>
          <a:xfrm>
            <a:off x="457200" y="1958578"/>
            <a:ext cx="8229600" cy="8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3F72"/>
              </a:buClr>
              <a:buSzPts val="1400"/>
              <a:buFont typeface="Arial"/>
              <a:buNone/>
            </a:pPr>
            <a:r>
              <a:rPr b="0" i="0" lang="en" sz="4500" u="none" cap="none" strike="noStrike">
                <a:solidFill>
                  <a:srgbClr val="003F72"/>
                </a:solidFill>
                <a:latin typeface="Calibri"/>
                <a:ea typeface="Calibri"/>
                <a:cs typeface="Calibri"/>
                <a:sym typeface="Calibri"/>
              </a:rPr>
              <a:t>ISB-CGC Approach</a:t>
            </a:r>
            <a:endParaRPr b="0" i="0" sz="3600" u="none" cap="none" strike="noStrike">
              <a:solidFill>
                <a:srgbClr val="003F72"/>
              </a:solidFill>
              <a:latin typeface="Arial"/>
              <a:ea typeface="Arial"/>
              <a:cs typeface="Arial"/>
              <a:sym typeface="Arial"/>
            </a:endParaRPr>
          </a:p>
        </p:txBody>
      </p:sp>
      <p:sp>
        <p:nvSpPr>
          <p:cNvPr id="1215" name="Google Shape;1215;p174"/>
          <p:cNvSpPr txBox="1"/>
          <p:nvPr/>
        </p:nvSpPr>
        <p:spPr>
          <a:xfrm>
            <a:off x="797300" y="2511175"/>
            <a:ext cx="7680600" cy="20742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400"/>
              </a:spcBef>
              <a:spcAft>
                <a:spcPts val="0"/>
              </a:spcAft>
              <a:buClr>
                <a:srgbClr val="A1E8D9"/>
              </a:buClr>
              <a:buSzPts val="2000"/>
              <a:buFont typeface="Arial"/>
              <a:buNone/>
            </a:pPr>
            <a:r>
              <a:t/>
            </a:r>
            <a:endParaRPr b="0" i="0" sz="2000" u="none" cap="none" strike="noStrike">
              <a:solidFill>
                <a:srgbClr val="5E6A71"/>
              </a:solidFill>
              <a:latin typeface="Calibri"/>
              <a:ea typeface="Calibri"/>
              <a:cs typeface="Calibri"/>
              <a:sym typeface="Calibri"/>
            </a:endParaRPr>
          </a:p>
          <a:p>
            <a:pPr indent="-317500" lvl="0" marL="457200" marR="0" rtl="0" algn="l">
              <a:lnSpc>
                <a:spcPct val="100000"/>
              </a:lnSpc>
              <a:spcBef>
                <a:spcPts val="400"/>
              </a:spcBef>
              <a:spcAft>
                <a:spcPts val="0"/>
              </a:spcAft>
              <a:buClr>
                <a:srgbClr val="5E6A71"/>
              </a:buClr>
              <a:buSzPts val="1400"/>
              <a:buFont typeface="Noto Sans Symbols"/>
              <a:buChar char="➔"/>
            </a:pPr>
            <a:r>
              <a:rPr b="0" i="0" lang="en" sz="1400" u="none" cap="none" strike="noStrike">
                <a:solidFill>
                  <a:srgbClr val="5E6A71"/>
                </a:solidFill>
                <a:latin typeface="Calibri"/>
                <a:ea typeface="Calibri"/>
                <a:cs typeface="Calibri"/>
                <a:sym typeface="Calibri"/>
              </a:rPr>
              <a:t>build an open platform that can grow and evolve to satisfy a broad range of users and use-cases</a:t>
            </a:r>
            <a:endParaRPr b="0" i="0" sz="1400" u="none" cap="none" strike="noStrike">
              <a:solidFill>
                <a:srgbClr val="5E6A71"/>
              </a:solidFill>
              <a:latin typeface="Arial"/>
              <a:ea typeface="Arial"/>
              <a:cs typeface="Arial"/>
              <a:sym typeface="Arial"/>
            </a:endParaRPr>
          </a:p>
          <a:p>
            <a:pPr indent="-317500" lvl="0" marL="457200" marR="0" rtl="0" algn="l">
              <a:lnSpc>
                <a:spcPct val="100000"/>
              </a:lnSpc>
              <a:spcBef>
                <a:spcPts val="400"/>
              </a:spcBef>
              <a:spcAft>
                <a:spcPts val="0"/>
              </a:spcAft>
              <a:buClr>
                <a:srgbClr val="5E6A71"/>
              </a:buClr>
              <a:buSzPts val="1400"/>
              <a:buFont typeface="Noto Sans Symbols"/>
              <a:buChar char="➔"/>
            </a:pPr>
            <a:r>
              <a:rPr b="0" i="0" lang="en" sz="1400" u="none" cap="none" strike="noStrike">
                <a:solidFill>
                  <a:srgbClr val="5E6A71"/>
                </a:solidFill>
                <a:latin typeface="Calibri"/>
                <a:ea typeface="Calibri"/>
                <a:cs typeface="Calibri"/>
                <a:sym typeface="Calibri"/>
              </a:rPr>
              <a:t>use existing systems where possible to minimize development and maintenance costs</a:t>
            </a:r>
            <a:endParaRPr b="0" i="0" sz="1400" u="none" cap="none" strike="noStrike">
              <a:solidFill>
                <a:srgbClr val="5E6A71"/>
              </a:solidFill>
              <a:latin typeface="Calibri"/>
              <a:ea typeface="Calibri"/>
              <a:cs typeface="Calibri"/>
              <a:sym typeface="Calibri"/>
            </a:endParaRPr>
          </a:p>
          <a:p>
            <a:pPr indent="-317500" lvl="0" marL="457200" marR="0" rtl="0" algn="l">
              <a:lnSpc>
                <a:spcPct val="100000"/>
              </a:lnSpc>
              <a:spcBef>
                <a:spcPts val="400"/>
              </a:spcBef>
              <a:spcAft>
                <a:spcPts val="0"/>
              </a:spcAft>
              <a:buClr>
                <a:srgbClr val="5E6A71"/>
              </a:buClr>
              <a:buSzPts val="1400"/>
              <a:buFont typeface="Noto Sans Symbols"/>
              <a:buChar char="➔"/>
            </a:pPr>
            <a:r>
              <a:rPr b="0" i="0" lang="en" sz="1400" u="none" cap="none" strike="noStrike">
                <a:solidFill>
                  <a:srgbClr val="5E6A71"/>
                </a:solidFill>
                <a:latin typeface="Calibri"/>
                <a:ea typeface="Calibri"/>
                <a:cs typeface="Calibri"/>
                <a:sym typeface="Calibri"/>
              </a:rPr>
              <a:t>leverage the best existing tools and technologies, as they are released</a:t>
            </a:r>
            <a:endParaRPr b="0" i="0" sz="1400" u="none" cap="none" strike="noStrike">
              <a:solidFill>
                <a:srgbClr val="5E6A71"/>
              </a:solidFill>
              <a:latin typeface="Arial"/>
              <a:ea typeface="Arial"/>
              <a:cs typeface="Arial"/>
              <a:sym typeface="Arial"/>
            </a:endParaRPr>
          </a:p>
          <a:p>
            <a:pPr indent="-317500" lvl="0" marL="457200" marR="0" rtl="0" algn="l">
              <a:lnSpc>
                <a:spcPct val="100000"/>
              </a:lnSpc>
              <a:spcBef>
                <a:spcPts val="400"/>
              </a:spcBef>
              <a:spcAft>
                <a:spcPts val="0"/>
              </a:spcAft>
              <a:buClr>
                <a:srgbClr val="5E6A71"/>
              </a:buClr>
              <a:buSzPts val="1400"/>
              <a:buFont typeface="Noto Sans Symbols"/>
              <a:buChar char="➔"/>
            </a:pPr>
            <a:r>
              <a:rPr b="0" i="0" lang="en" sz="1400" u="none" cap="none" strike="noStrike">
                <a:solidFill>
                  <a:srgbClr val="5E6A71"/>
                </a:solidFill>
                <a:latin typeface="Calibri"/>
                <a:ea typeface="Calibri"/>
                <a:cs typeface="Calibri"/>
                <a:sym typeface="Calibri"/>
              </a:rPr>
              <a:t>collaborate with the research community in areas of data standards, containers, workflows, etc</a:t>
            </a:r>
            <a:endParaRPr b="0" i="0" sz="1400" u="none" cap="none" strike="noStrike">
              <a:solidFill>
                <a:srgbClr val="5E6A71"/>
              </a:solidFill>
              <a:latin typeface="Calibri"/>
              <a:ea typeface="Calibri"/>
              <a:cs typeface="Calibri"/>
              <a:sym typeface="Calibri"/>
            </a:endParaRPr>
          </a:p>
          <a:p>
            <a:pPr indent="-317500" lvl="0" marL="457200" marR="0" rtl="0" algn="l">
              <a:lnSpc>
                <a:spcPct val="100000"/>
              </a:lnSpc>
              <a:spcBef>
                <a:spcPts val="400"/>
              </a:spcBef>
              <a:spcAft>
                <a:spcPts val="0"/>
              </a:spcAft>
              <a:buClr>
                <a:srgbClr val="5E6A71"/>
              </a:buClr>
              <a:buSzPts val="1400"/>
              <a:buFont typeface="Calibri"/>
              <a:buChar char="➔"/>
            </a:pPr>
            <a:r>
              <a:rPr b="0" i="0" lang="en" sz="1400" u="none" cap="none" strike="noStrike">
                <a:solidFill>
                  <a:srgbClr val="5E6A71"/>
                </a:solidFill>
                <a:latin typeface="Calibri"/>
                <a:ea typeface="Calibri"/>
                <a:cs typeface="Calibri"/>
                <a:sym typeface="Calibri"/>
              </a:rPr>
              <a:t>provide a range of examples and tutorials to get newcomers up and running quickly</a:t>
            </a:r>
            <a:endParaRPr b="0" i="0" sz="1400" u="none" cap="none" strike="noStrike">
              <a:solidFill>
                <a:srgbClr val="5E6A7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pic>
        <p:nvPicPr>
          <p:cNvPr id="1221" name="Google Shape;1221;p175"/>
          <p:cNvPicPr preferRelativeResize="0"/>
          <p:nvPr/>
        </p:nvPicPr>
        <p:blipFill rotWithShape="1">
          <a:blip r:embed="rId3">
            <a:alphaModFix/>
          </a:blip>
          <a:srcRect b="0" l="0" r="0" t="0"/>
          <a:stretch/>
        </p:blipFill>
        <p:spPr>
          <a:xfrm>
            <a:off x="414813" y="499488"/>
            <a:ext cx="8315325" cy="39528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76"/>
          <p:cNvSpPr/>
          <p:nvPr/>
        </p:nvSpPr>
        <p:spPr>
          <a:xfrm>
            <a:off x="7515225" y="4381500"/>
            <a:ext cx="1581300" cy="762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76"/>
          <p:cNvSpPr txBox="1"/>
          <p:nvPr>
            <p:ph type="title"/>
          </p:nvPr>
        </p:nvSpPr>
        <p:spPr>
          <a:xfrm>
            <a:off x="457200" y="282178"/>
            <a:ext cx="8229600" cy="8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3F72"/>
              </a:buClr>
              <a:buSzPts val="1400"/>
              <a:buFont typeface="Arial"/>
              <a:buNone/>
            </a:pPr>
            <a:r>
              <a:rPr b="0" i="0" lang="en" sz="4500" u="none" cap="none" strike="noStrike">
                <a:solidFill>
                  <a:srgbClr val="003F72"/>
                </a:solidFill>
                <a:latin typeface="Calibri"/>
                <a:ea typeface="Calibri"/>
                <a:cs typeface="Calibri"/>
                <a:sym typeface="Calibri"/>
              </a:rPr>
              <a:t>Data Size &amp; Complexity</a:t>
            </a:r>
            <a:endParaRPr b="0" i="0" sz="3600" u="none" cap="none" strike="noStrike">
              <a:solidFill>
                <a:srgbClr val="003F72"/>
              </a:solidFill>
              <a:latin typeface="Arial"/>
              <a:ea typeface="Arial"/>
              <a:cs typeface="Arial"/>
              <a:sym typeface="Arial"/>
            </a:endParaRPr>
          </a:p>
        </p:txBody>
      </p:sp>
      <p:pic>
        <p:nvPicPr>
          <p:cNvPr id="1229" name="Google Shape;1229;p176"/>
          <p:cNvPicPr preferRelativeResize="0"/>
          <p:nvPr/>
        </p:nvPicPr>
        <p:blipFill rotWithShape="1">
          <a:blip r:embed="rId3">
            <a:alphaModFix/>
          </a:blip>
          <a:srcRect b="0" l="0" r="0" t="0"/>
          <a:stretch/>
        </p:blipFill>
        <p:spPr>
          <a:xfrm>
            <a:off x="1403066" y="1139575"/>
            <a:ext cx="6736057" cy="3908675"/>
          </a:xfrm>
          <a:prstGeom prst="rect">
            <a:avLst/>
          </a:prstGeom>
          <a:noFill/>
          <a:ln>
            <a:noFill/>
          </a:ln>
        </p:spPr>
      </p:pic>
      <p:sp>
        <p:nvSpPr>
          <p:cNvPr id="1230" name="Google Shape;1230;p176"/>
          <p:cNvSpPr txBox="1"/>
          <p:nvPr/>
        </p:nvSpPr>
        <p:spPr>
          <a:xfrm>
            <a:off x="1800225" y="2952750"/>
            <a:ext cx="924000" cy="61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DNASeq WGS</a:t>
            </a:r>
            <a:endParaRPr b="0" i="0" sz="1400" u="none" cap="none" strike="noStrike">
              <a:solidFill>
                <a:srgbClr val="000000"/>
              </a:solidFill>
              <a:latin typeface="Arial"/>
              <a:ea typeface="Arial"/>
              <a:cs typeface="Arial"/>
              <a:sym typeface="Arial"/>
            </a:endParaRPr>
          </a:p>
        </p:txBody>
      </p:sp>
      <p:sp>
        <p:nvSpPr>
          <p:cNvPr id="1231" name="Google Shape;1231;p176"/>
          <p:cNvSpPr txBox="1"/>
          <p:nvPr/>
        </p:nvSpPr>
        <p:spPr>
          <a:xfrm>
            <a:off x="3324225" y="2952750"/>
            <a:ext cx="924000" cy="61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DNASeq WXS</a:t>
            </a:r>
            <a:endParaRPr b="0" i="0" sz="1400" u="none" cap="none" strike="noStrike">
              <a:solidFill>
                <a:srgbClr val="000000"/>
              </a:solidFill>
              <a:latin typeface="Arial"/>
              <a:ea typeface="Arial"/>
              <a:cs typeface="Arial"/>
              <a:sym typeface="Arial"/>
            </a:endParaRPr>
          </a:p>
        </p:txBody>
      </p:sp>
      <p:sp>
        <p:nvSpPr>
          <p:cNvPr id="1232" name="Google Shape;1232;p176"/>
          <p:cNvSpPr txBox="1"/>
          <p:nvPr/>
        </p:nvSpPr>
        <p:spPr>
          <a:xfrm>
            <a:off x="2190750" y="4572000"/>
            <a:ext cx="1714500" cy="38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RNASeq</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77"/>
          <p:cNvSpPr/>
          <p:nvPr/>
        </p:nvSpPr>
        <p:spPr>
          <a:xfrm>
            <a:off x="8278550" y="4303550"/>
            <a:ext cx="705000" cy="795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8" name="Google Shape;1238;p177"/>
          <p:cNvPicPr preferRelativeResize="0"/>
          <p:nvPr/>
        </p:nvPicPr>
        <p:blipFill rotWithShape="1">
          <a:blip r:embed="rId3">
            <a:alphaModFix/>
          </a:blip>
          <a:srcRect b="0" l="0" r="0" t="0"/>
          <a:stretch/>
        </p:blipFill>
        <p:spPr>
          <a:xfrm>
            <a:off x="2126325" y="100850"/>
            <a:ext cx="6891600" cy="4966450"/>
          </a:xfrm>
          <a:prstGeom prst="rect">
            <a:avLst/>
          </a:prstGeom>
          <a:noFill/>
          <a:ln>
            <a:noFill/>
          </a:ln>
        </p:spPr>
      </p:pic>
      <p:pic>
        <p:nvPicPr>
          <p:cNvPr id="1239" name="Google Shape;1239;p177"/>
          <p:cNvPicPr preferRelativeResize="0"/>
          <p:nvPr/>
        </p:nvPicPr>
        <p:blipFill rotWithShape="1">
          <a:blip r:embed="rId4">
            <a:alphaModFix/>
          </a:blip>
          <a:srcRect b="0" l="0" r="0" t="0"/>
          <a:stretch/>
        </p:blipFill>
        <p:spPr>
          <a:xfrm>
            <a:off x="434049" y="4380187"/>
            <a:ext cx="3233075" cy="642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3" name="Shape 1243"/>
        <p:cNvGrpSpPr/>
        <p:nvPr/>
      </p:nvGrpSpPr>
      <p:grpSpPr>
        <a:xfrm>
          <a:off x="0" y="0"/>
          <a:ext cx="0" cy="0"/>
          <a:chOff x="0" y="0"/>
          <a:chExt cx="0" cy="0"/>
        </a:xfrm>
      </p:grpSpPr>
      <p:sp>
        <p:nvSpPr>
          <p:cNvPr id="1244" name="Google Shape;1244;p178"/>
          <p:cNvSpPr/>
          <p:nvPr/>
        </p:nvSpPr>
        <p:spPr>
          <a:xfrm>
            <a:off x="8278550" y="4303550"/>
            <a:ext cx="705000" cy="795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5" name="Google Shape;1245;p178"/>
          <p:cNvPicPr preferRelativeResize="0"/>
          <p:nvPr/>
        </p:nvPicPr>
        <p:blipFill rotWithShape="1">
          <a:blip r:embed="rId3">
            <a:alphaModFix/>
          </a:blip>
          <a:srcRect b="0" l="0" r="0" t="0"/>
          <a:stretch/>
        </p:blipFill>
        <p:spPr>
          <a:xfrm>
            <a:off x="2126325" y="100850"/>
            <a:ext cx="6891600" cy="4966450"/>
          </a:xfrm>
          <a:prstGeom prst="rect">
            <a:avLst/>
          </a:prstGeom>
          <a:noFill/>
          <a:ln>
            <a:noFill/>
          </a:ln>
        </p:spPr>
      </p:pic>
      <p:sp>
        <p:nvSpPr>
          <p:cNvPr id="1246" name="Google Shape;1246;p178"/>
          <p:cNvSpPr txBox="1"/>
          <p:nvPr/>
        </p:nvSpPr>
        <p:spPr>
          <a:xfrm>
            <a:off x="340350" y="114250"/>
            <a:ext cx="4504500" cy="4106700"/>
          </a:xfrm>
          <a:prstGeom prst="rect">
            <a:avLst/>
          </a:prstGeom>
          <a:solidFill>
            <a:srgbClr val="FFFFFF"/>
          </a:solidFill>
          <a:ln cap="flat" cmpd="sng" w="1905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TCGA, TARGET, CCLE, GTEx:</a:t>
            </a:r>
            <a:endParaRPr b="0" i="0" sz="14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Clinical &amp; Biospecimen information</a:t>
            </a:r>
            <a:endParaRPr b="0" i="0" sz="12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Molecular data</a:t>
            </a:r>
            <a:endParaRPr b="0" i="0" sz="1200" u="none" cap="none" strike="noStrike">
              <a:solidFill>
                <a:srgbClr val="000000"/>
              </a:solidFill>
              <a:latin typeface="Arial"/>
              <a:ea typeface="Arial"/>
              <a:cs typeface="Arial"/>
              <a:sym typeface="Arial"/>
            </a:endParaRPr>
          </a:p>
          <a:p>
            <a:pPr indent="-304800" lvl="2" marL="137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mRNA, miRNA, protein expression</a:t>
            </a:r>
            <a:endParaRPr b="0" i="0" sz="1200" u="none" cap="none" strike="noStrike">
              <a:solidFill>
                <a:srgbClr val="000000"/>
              </a:solidFill>
              <a:latin typeface="Arial"/>
              <a:ea typeface="Arial"/>
              <a:cs typeface="Arial"/>
              <a:sym typeface="Arial"/>
            </a:endParaRPr>
          </a:p>
          <a:p>
            <a:pPr indent="-304800" lvl="2" marL="137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DNA copy-number</a:t>
            </a:r>
            <a:endParaRPr b="0" i="0" sz="1200" u="none" cap="none" strike="noStrike">
              <a:solidFill>
                <a:srgbClr val="000000"/>
              </a:solidFill>
              <a:latin typeface="Arial"/>
              <a:ea typeface="Arial"/>
              <a:cs typeface="Arial"/>
              <a:sym typeface="Arial"/>
            </a:endParaRPr>
          </a:p>
          <a:p>
            <a:pPr indent="-304800" lvl="2" marL="137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DNA methylation</a:t>
            </a:r>
            <a:endParaRPr b="0" i="0" sz="1200" u="none" cap="none" strike="noStrike">
              <a:solidFill>
                <a:srgbClr val="000000"/>
              </a:solidFill>
              <a:latin typeface="Arial"/>
              <a:ea typeface="Arial"/>
              <a:cs typeface="Arial"/>
              <a:sym typeface="Arial"/>
            </a:endParaRPr>
          </a:p>
          <a:p>
            <a:pPr indent="-304800" lvl="2" marL="137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Somatic mutations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Reference information:</a:t>
            </a:r>
            <a:endParaRPr b="0" i="0" sz="14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Gencode, Ensembl, miRBase, …</a:t>
            </a:r>
            <a:endParaRPr b="0" i="0" sz="12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hg19 to hg38 'liftover'</a:t>
            </a:r>
            <a:endParaRPr b="0" i="0" sz="12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450K DNA methylation annotations</a:t>
            </a:r>
            <a:endParaRPr b="0" i="0" sz="12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Kaviar, COSMIC, …</a:t>
            </a:r>
            <a:endParaRPr b="0" i="0" sz="12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GDC metadata</a:t>
            </a:r>
            <a:endParaRPr b="0"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Other publicly available resources:</a:t>
            </a:r>
            <a:endParaRPr b="0" i="0" sz="14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Google-hosted public datasets</a:t>
            </a:r>
            <a:endParaRPr b="0" i="0" sz="1200" u="none" cap="none" strike="noStrike">
              <a:solidFill>
                <a:srgbClr val="000000"/>
              </a:solidFill>
              <a:latin typeface="Arial"/>
              <a:ea typeface="Arial"/>
              <a:cs typeface="Arial"/>
              <a:sym typeface="Arial"/>
            </a:endParaRPr>
          </a:p>
          <a:p>
            <a:pPr indent="-304800" lvl="1" marL="9144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Tute Genomics (ANNOVAR) annotations</a:t>
            </a:r>
            <a:endParaRPr b="0"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1" lang="en" sz="1400" u="none" cap="none" strike="noStrike">
                <a:solidFill>
                  <a:srgbClr val="000000"/>
                </a:solidFill>
                <a:latin typeface="Arial"/>
                <a:ea typeface="Arial"/>
                <a:cs typeface="Arial"/>
                <a:sym typeface="Arial"/>
              </a:rPr>
              <a:t>Your</a:t>
            </a:r>
            <a:r>
              <a:rPr b="0" i="0" lang="en" sz="1400" u="none" cap="none" strike="noStrike">
                <a:solidFill>
                  <a:srgbClr val="000000"/>
                </a:solidFill>
                <a:latin typeface="Arial"/>
                <a:ea typeface="Arial"/>
                <a:cs typeface="Arial"/>
                <a:sym typeface="Arial"/>
              </a:rPr>
              <a:t> data!</a:t>
            </a:r>
            <a:endParaRPr b="0" i="0" sz="1400" u="none" cap="none" strike="noStrike">
              <a:solidFill>
                <a:srgbClr val="000000"/>
              </a:solidFill>
              <a:latin typeface="Arial"/>
              <a:ea typeface="Arial"/>
              <a:cs typeface="Arial"/>
              <a:sym typeface="Arial"/>
            </a:endParaRPr>
          </a:p>
        </p:txBody>
      </p:sp>
      <p:pic>
        <p:nvPicPr>
          <p:cNvPr id="1247" name="Google Shape;1247;p178"/>
          <p:cNvPicPr preferRelativeResize="0"/>
          <p:nvPr/>
        </p:nvPicPr>
        <p:blipFill rotWithShape="1">
          <a:blip r:embed="rId4">
            <a:alphaModFix/>
          </a:blip>
          <a:srcRect b="0" l="0" r="0" t="0"/>
          <a:stretch/>
        </p:blipFill>
        <p:spPr>
          <a:xfrm>
            <a:off x="434049" y="4380187"/>
            <a:ext cx="3233075" cy="642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pic>
        <p:nvPicPr>
          <p:cNvPr id="1253" name="Google Shape;1253;p179"/>
          <p:cNvPicPr preferRelativeResize="0"/>
          <p:nvPr/>
        </p:nvPicPr>
        <p:blipFill>
          <a:blip r:embed="rId3">
            <a:alphaModFix/>
          </a:blip>
          <a:stretch>
            <a:fillRect/>
          </a:stretch>
        </p:blipFill>
        <p:spPr>
          <a:xfrm>
            <a:off x="303825" y="415000"/>
            <a:ext cx="5163250" cy="4652299"/>
          </a:xfrm>
          <a:prstGeom prst="rect">
            <a:avLst/>
          </a:prstGeom>
          <a:noFill/>
          <a:ln>
            <a:noFill/>
          </a:ln>
        </p:spPr>
      </p:pic>
      <p:sp>
        <p:nvSpPr>
          <p:cNvPr id="1254" name="Google Shape;1254;p179"/>
          <p:cNvSpPr txBox="1"/>
          <p:nvPr/>
        </p:nvSpPr>
        <p:spPr>
          <a:xfrm>
            <a:off x="152400" y="86800"/>
            <a:ext cx="3993300" cy="2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u="sng">
                <a:solidFill>
                  <a:schemeClr val="dk1"/>
                </a:solidFill>
                <a:highlight>
                  <a:srgbClr val="FFFFFF"/>
                </a:highlight>
              </a:rPr>
              <a:t>Relationships between our BigQuery tables</a:t>
            </a:r>
            <a:endParaRPr b="1" u="sng"/>
          </a:p>
        </p:txBody>
      </p:sp>
      <p:sp>
        <p:nvSpPr>
          <p:cNvPr id="1255" name="Google Shape;1255;p179"/>
          <p:cNvSpPr txBox="1"/>
          <p:nvPr/>
        </p:nvSpPr>
        <p:spPr>
          <a:xfrm>
            <a:off x="5762025" y="415000"/>
            <a:ext cx="3125100" cy="198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chemeClr val="dk1"/>
                </a:solidFill>
                <a:highlight>
                  <a:srgbClr val="FFFFFF"/>
                </a:highlight>
              </a:rPr>
              <a:t>Representation:</a:t>
            </a:r>
            <a:endParaRPr sz="1200">
              <a:solidFill>
                <a:schemeClr val="dk1"/>
              </a:solidFill>
              <a:highlight>
                <a:srgbClr val="FFFFFF"/>
              </a:highlight>
            </a:endParaRPr>
          </a:p>
          <a:p>
            <a:pPr indent="-304800" lvl="0" marL="457200" rtl="0" algn="just">
              <a:lnSpc>
                <a:spcPct val="100000"/>
              </a:lnSpc>
              <a:spcBef>
                <a:spcPts val="0"/>
              </a:spcBef>
              <a:spcAft>
                <a:spcPts val="0"/>
              </a:spcAft>
              <a:buClr>
                <a:schemeClr val="dk1"/>
              </a:buClr>
              <a:buSzPts val="1200"/>
              <a:buChar char="●"/>
            </a:pPr>
            <a:r>
              <a:rPr b="1" lang="en" sz="1200">
                <a:solidFill>
                  <a:schemeClr val="dk1"/>
                </a:solidFill>
              </a:rPr>
              <a:t>Red</a:t>
            </a:r>
            <a:r>
              <a:rPr lang="en" sz="1200">
                <a:solidFill>
                  <a:schemeClr val="dk1"/>
                </a:solidFill>
              </a:rPr>
              <a:t> -  TCGA table</a:t>
            </a:r>
            <a:endParaRPr sz="1200">
              <a:solidFill>
                <a:schemeClr val="dk1"/>
              </a:solidFill>
            </a:endParaRPr>
          </a:p>
          <a:p>
            <a:pPr indent="-304800" lvl="0" marL="457200" rtl="0" algn="just">
              <a:lnSpc>
                <a:spcPct val="100000"/>
              </a:lnSpc>
              <a:spcBef>
                <a:spcPts val="0"/>
              </a:spcBef>
              <a:spcAft>
                <a:spcPts val="0"/>
              </a:spcAft>
              <a:buClr>
                <a:schemeClr val="dk1"/>
              </a:buClr>
              <a:buSzPts val="1200"/>
              <a:buChar char="●"/>
            </a:pPr>
            <a:r>
              <a:rPr b="1" lang="en" sz="1200">
                <a:solidFill>
                  <a:schemeClr val="dk1"/>
                </a:solidFill>
              </a:rPr>
              <a:t>Yellow </a:t>
            </a:r>
            <a:r>
              <a:rPr lang="en" sz="1200">
                <a:solidFill>
                  <a:schemeClr val="dk1"/>
                </a:solidFill>
              </a:rPr>
              <a:t>- Reference table </a:t>
            </a:r>
            <a:br>
              <a:rPr lang="en" sz="1200">
                <a:solidFill>
                  <a:schemeClr val="dk1"/>
                </a:solidFill>
              </a:rPr>
            </a:br>
            <a:r>
              <a:rPr lang="en" sz="1200">
                <a:solidFill>
                  <a:schemeClr val="dk1"/>
                </a:solidFill>
              </a:rPr>
              <a:t>(</a:t>
            </a:r>
            <a:r>
              <a:rPr i="1" lang="en" sz="1200">
                <a:solidFill>
                  <a:schemeClr val="dk1"/>
                </a:solidFill>
              </a:rPr>
              <a:t>eg</a:t>
            </a:r>
            <a:r>
              <a:rPr lang="en" sz="1200">
                <a:solidFill>
                  <a:schemeClr val="dk1"/>
                </a:solidFill>
              </a:rPr>
              <a:t> genomic or platform reference)</a:t>
            </a:r>
            <a:endParaRPr sz="1200">
              <a:solidFill>
                <a:schemeClr val="dk1"/>
              </a:solidFill>
            </a:endParaRPr>
          </a:p>
          <a:p>
            <a:pPr indent="-304800" lvl="0" marL="457200" rtl="0" algn="just">
              <a:lnSpc>
                <a:spcPct val="100000"/>
              </a:lnSpc>
              <a:spcBef>
                <a:spcPts val="0"/>
              </a:spcBef>
              <a:spcAft>
                <a:spcPts val="0"/>
              </a:spcAft>
              <a:buClr>
                <a:schemeClr val="dk1"/>
              </a:buClr>
              <a:buSzPts val="1200"/>
              <a:buChar char="●"/>
            </a:pPr>
            <a:r>
              <a:rPr b="1" lang="en" sz="1200">
                <a:solidFill>
                  <a:schemeClr val="dk1"/>
                </a:solidFill>
              </a:rPr>
              <a:t>Blue </a:t>
            </a:r>
            <a:r>
              <a:rPr lang="en" sz="1200">
                <a:solidFill>
                  <a:schemeClr val="dk1"/>
                </a:solidFill>
              </a:rPr>
              <a:t>- metadata table </a:t>
            </a:r>
            <a:br>
              <a:rPr lang="en" sz="1200">
                <a:solidFill>
                  <a:schemeClr val="dk1"/>
                </a:solidFill>
              </a:rPr>
            </a:br>
            <a:r>
              <a:rPr lang="en" sz="1200">
                <a:solidFill>
                  <a:schemeClr val="dk1"/>
                </a:solidFill>
              </a:rPr>
              <a:t>(</a:t>
            </a:r>
            <a:r>
              <a:rPr i="1" lang="en" sz="1200">
                <a:solidFill>
                  <a:schemeClr val="dk1"/>
                </a:solidFill>
              </a:rPr>
              <a:t>eg</a:t>
            </a:r>
            <a:r>
              <a:rPr lang="en" sz="1200">
                <a:solidFill>
                  <a:schemeClr val="dk1"/>
                </a:solidFill>
              </a:rPr>
              <a:t> file manifest, or other metadata)</a:t>
            </a:r>
            <a:endParaRPr sz="1200">
              <a:solidFill>
                <a:schemeClr val="dk1"/>
              </a:solidFill>
              <a:highlight>
                <a:srgbClr val="FFFFFF"/>
              </a:highlight>
            </a:endParaRPr>
          </a:p>
          <a:p>
            <a:pPr indent="-304800" lvl="0" marL="457200" rtl="0">
              <a:lnSpc>
                <a:spcPct val="100000"/>
              </a:lnSpc>
              <a:spcBef>
                <a:spcPts val="0"/>
              </a:spcBef>
              <a:spcAft>
                <a:spcPts val="0"/>
              </a:spcAft>
              <a:buClr>
                <a:schemeClr val="dk1"/>
              </a:buClr>
              <a:buSzPts val="1200"/>
              <a:buChar char="●"/>
            </a:pPr>
            <a:r>
              <a:rPr b="1" lang="en" sz="1200">
                <a:solidFill>
                  <a:schemeClr val="dk1"/>
                </a:solidFill>
              </a:rPr>
              <a:t>Green - </a:t>
            </a:r>
            <a:r>
              <a:rPr lang="en" sz="1200">
                <a:solidFill>
                  <a:schemeClr val="dk1"/>
                </a:solidFill>
              </a:rPr>
              <a:t>common field in the schemas of one or more tables</a:t>
            </a:r>
            <a:endParaRPr sz="1200">
              <a:solidFill>
                <a:schemeClr val="dk1"/>
              </a:solidFill>
              <a:highlight>
                <a:srgbClr val="FFFFFF"/>
              </a:highlight>
            </a:endParaRPr>
          </a:p>
          <a:p>
            <a:pPr indent="-304800" lvl="1" marL="914400" rtl="0">
              <a:spcBef>
                <a:spcPts val="0"/>
              </a:spcBef>
              <a:spcAft>
                <a:spcPts val="0"/>
              </a:spcAft>
              <a:buClr>
                <a:schemeClr val="dk1"/>
              </a:buClr>
              <a:buSzPts val="1200"/>
              <a:buChar char="○"/>
            </a:pPr>
            <a:r>
              <a:rPr lang="en" sz="1200">
                <a:solidFill>
                  <a:schemeClr val="dk1"/>
                </a:solidFill>
                <a:highlight>
                  <a:srgbClr val="FFFFFF"/>
                </a:highlight>
              </a:rPr>
              <a:t>used in “JOIN”  and “GROUP BY” operations</a:t>
            </a:r>
            <a:endParaRPr sz="1200">
              <a:solidFill>
                <a:schemeClr val="dk1"/>
              </a:solidFill>
              <a:highlight>
                <a:srgbClr val="FFFFFF"/>
              </a:highlight>
            </a:endParaRPr>
          </a:p>
        </p:txBody>
      </p:sp>
      <p:sp>
        <p:nvSpPr>
          <p:cNvPr id="1256" name="Google Shape;1256;p179"/>
          <p:cNvSpPr txBox="1"/>
          <p:nvPr/>
        </p:nvSpPr>
        <p:spPr>
          <a:xfrm>
            <a:off x="5224725" y="2755600"/>
            <a:ext cx="3919200" cy="35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chemeClr val="dk1"/>
                </a:solidFill>
                <a:highlight>
                  <a:srgbClr val="FFFFFF"/>
                </a:highlight>
              </a:rPr>
              <a:t>Ex: map DNA methylation data onto copy-number data</a:t>
            </a:r>
            <a:endParaRPr/>
          </a:p>
        </p:txBody>
      </p:sp>
      <p:pic>
        <p:nvPicPr>
          <p:cNvPr id="1257" name="Google Shape;1257;p179"/>
          <p:cNvPicPr preferRelativeResize="0"/>
          <p:nvPr/>
        </p:nvPicPr>
        <p:blipFill>
          <a:blip r:embed="rId4">
            <a:alphaModFix/>
          </a:blip>
          <a:stretch>
            <a:fillRect/>
          </a:stretch>
        </p:blipFill>
        <p:spPr>
          <a:xfrm>
            <a:off x="5184300" y="3103900"/>
            <a:ext cx="3919352" cy="1368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180"/>
          <p:cNvSpPr/>
          <p:nvPr/>
        </p:nvSpPr>
        <p:spPr>
          <a:xfrm>
            <a:off x="8278550" y="4303550"/>
            <a:ext cx="705000" cy="795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3" name="Google Shape;1263;p180"/>
          <p:cNvPicPr preferRelativeResize="0"/>
          <p:nvPr/>
        </p:nvPicPr>
        <p:blipFill rotWithShape="1">
          <a:blip r:embed="rId3">
            <a:alphaModFix/>
          </a:blip>
          <a:srcRect b="0" l="0" r="0" t="0"/>
          <a:stretch/>
        </p:blipFill>
        <p:spPr>
          <a:xfrm>
            <a:off x="2126325" y="100850"/>
            <a:ext cx="6891600" cy="4966450"/>
          </a:xfrm>
          <a:prstGeom prst="rect">
            <a:avLst/>
          </a:prstGeom>
          <a:noFill/>
          <a:ln>
            <a:noFill/>
          </a:ln>
        </p:spPr>
      </p:pic>
      <p:pic>
        <p:nvPicPr>
          <p:cNvPr id="1264" name="Google Shape;1264;p180"/>
          <p:cNvPicPr preferRelativeResize="0"/>
          <p:nvPr/>
        </p:nvPicPr>
        <p:blipFill rotWithShape="1">
          <a:blip r:embed="rId4">
            <a:alphaModFix/>
          </a:blip>
          <a:srcRect b="0" l="0" r="0" t="0"/>
          <a:stretch/>
        </p:blipFill>
        <p:spPr>
          <a:xfrm>
            <a:off x="434049" y="4380187"/>
            <a:ext cx="3233075" cy="642325"/>
          </a:xfrm>
          <a:prstGeom prst="rect">
            <a:avLst/>
          </a:prstGeom>
          <a:noFill/>
          <a:ln>
            <a:noFill/>
          </a:ln>
        </p:spPr>
      </p:pic>
      <p:sp>
        <p:nvSpPr>
          <p:cNvPr id="1265" name="Google Shape;1265;p180"/>
          <p:cNvSpPr txBox="1"/>
          <p:nvPr/>
        </p:nvSpPr>
        <p:spPr>
          <a:xfrm>
            <a:off x="375975" y="137975"/>
            <a:ext cx="6537300" cy="2574600"/>
          </a:xfrm>
          <a:prstGeom prst="rect">
            <a:avLst/>
          </a:prstGeom>
          <a:solidFill>
            <a:srgbClr val="FFFFFF"/>
          </a:solidFill>
          <a:ln cap="flat" cmpd="sng" w="19050">
            <a:solidFill>
              <a:srgbClr val="6FA8DC"/>
            </a:solidFill>
            <a:prstDash val="solid"/>
            <a:round/>
            <a:headEnd len="sm" w="sm" type="none"/>
            <a:tailEnd len="sm" w="sm" type="none"/>
          </a:ln>
        </p:spPr>
        <p:txBody>
          <a:bodyPr anchorCtr="0" anchor="t" bIns="121900" lIns="121900" spcFirstLastPara="1" rIns="121900" wrap="square" tIns="121900">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Example Use Cases: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381000" lvl="1" marL="7620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annotate variants with a single query</a:t>
            </a:r>
            <a:endParaRPr b="0" i="0" sz="1200" u="none" cap="none" strike="noStrike">
              <a:solidFill>
                <a:srgbClr val="000000"/>
              </a:solidFill>
              <a:latin typeface="Arial"/>
              <a:ea typeface="Arial"/>
              <a:cs typeface="Arial"/>
              <a:sym typeface="Arial"/>
            </a:endParaRPr>
          </a:p>
          <a:p>
            <a:pPr indent="-381000" lvl="1" marL="7620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compare hg19 and hg38 gene-expression quantification</a:t>
            </a:r>
            <a:endParaRPr b="0" i="0" sz="1200" u="none" cap="none" strike="noStrike">
              <a:solidFill>
                <a:srgbClr val="000000"/>
              </a:solidFill>
              <a:latin typeface="Arial"/>
              <a:ea typeface="Arial"/>
              <a:cs typeface="Arial"/>
              <a:sym typeface="Arial"/>
            </a:endParaRPr>
          </a:p>
          <a:p>
            <a:pPr indent="-381000" lvl="1" marL="7620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correlate gene-expression to copy-number variation and rank genes</a:t>
            </a:r>
            <a:endParaRPr b="0" i="0" sz="1200" u="none" cap="none" strike="noStrike">
              <a:solidFill>
                <a:srgbClr val="000000"/>
              </a:solidFill>
              <a:latin typeface="Arial"/>
              <a:ea typeface="Arial"/>
              <a:cs typeface="Arial"/>
              <a:sym typeface="Arial"/>
            </a:endParaRPr>
          </a:p>
          <a:p>
            <a:pPr indent="-381000" lvl="1" marL="7620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Pearson </a:t>
            </a:r>
            <a:r>
              <a:rPr b="0" i="1" lang="en" sz="1200" u="none" cap="none" strike="noStrike">
                <a:solidFill>
                  <a:srgbClr val="000000"/>
                </a:solidFill>
                <a:latin typeface="Arial"/>
                <a:ea typeface="Arial"/>
                <a:cs typeface="Arial"/>
                <a:sym typeface="Arial"/>
              </a:rPr>
              <a:t>vs</a:t>
            </a:r>
            <a:r>
              <a:rPr b="0" i="0" lang="en" sz="1200" u="none" cap="none" strike="noStrike">
                <a:solidFill>
                  <a:srgbClr val="000000"/>
                </a:solidFill>
                <a:latin typeface="Arial"/>
                <a:ea typeface="Arial"/>
                <a:cs typeface="Arial"/>
                <a:sym typeface="Arial"/>
              </a:rPr>
              <a:t> Spearman correlations</a:t>
            </a:r>
            <a:endParaRPr b="0" i="0" sz="1200" u="none" cap="none" strike="noStrike">
              <a:solidFill>
                <a:srgbClr val="000000"/>
              </a:solidFill>
              <a:latin typeface="Arial"/>
              <a:ea typeface="Arial"/>
              <a:cs typeface="Arial"/>
              <a:sym typeface="Arial"/>
            </a:endParaRPr>
          </a:p>
          <a:p>
            <a:pPr indent="-381000" lvl="1" marL="7620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user-defined functions for more complex analysis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81000" lvl="1" marL="7620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explore metadata to identify input files for more traditional "workflows"</a:t>
            </a:r>
            <a:endParaRPr b="0" i="0" sz="1200" u="none" cap="none" strike="noStrike">
              <a:solidFill>
                <a:srgbClr val="000000"/>
              </a:solidFill>
              <a:latin typeface="Arial"/>
              <a:ea typeface="Arial"/>
              <a:cs typeface="Arial"/>
              <a:sym typeface="Arial"/>
            </a:endParaRPr>
          </a:p>
          <a:p>
            <a:pPr indent="-381000" lvl="1" marL="7620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analyze user-uploaded data in the context of the ISB-CGC hosted data</a:t>
            </a:r>
            <a:endParaRPr b="0" i="0" sz="1200" u="none" cap="none" strike="noStrike">
              <a:solidFill>
                <a:srgbClr val="000000"/>
              </a:solidFill>
              <a:latin typeface="Arial"/>
              <a:ea typeface="Arial"/>
              <a:cs typeface="Arial"/>
              <a:sym typeface="Arial"/>
            </a:endParaRPr>
          </a:p>
          <a:p>
            <a:pPr indent="-381000" lvl="1" marL="7620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"publish" data, annotations, </a:t>
            </a:r>
            <a:r>
              <a:rPr b="0" i="1" lang="en" sz="1200" u="none" cap="none" strike="noStrike">
                <a:solidFill>
                  <a:srgbClr val="000000"/>
                </a:solidFill>
                <a:latin typeface="Arial"/>
                <a:ea typeface="Arial"/>
                <a:cs typeface="Arial"/>
                <a:sym typeface="Arial"/>
              </a:rPr>
              <a:t>etc</a:t>
            </a:r>
            <a:endParaRPr b="0" i="1"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Arial"/>
              <a:ea typeface="Arial"/>
              <a:cs typeface="Arial"/>
              <a:sym typeface="Arial"/>
            </a:endParaRPr>
          </a:p>
          <a:p>
            <a:pPr indent="-381000" lvl="0" marL="609600" marR="0" rtl="0" algn="l">
              <a:lnSpc>
                <a:spcPct val="100000"/>
              </a:lnSpc>
              <a:spcBef>
                <a:spcPts val="0"/>
              </a:spcBef>
              <a:spcAft>
                <a:spcPts val="0"/>
              </a:spcAft>
              <a:buClr>
                <a:srgbClr val="000000"/>
              </a:buClr>
              <a:buSzPts val="1200"/>
              <a:buFont typeface="Arial"/>
              <a:buChar char="●"/>
            </a:pPr>
            <a:r>
              <a:rPr b="0" i="1" lang="en" sz="1200" u="none" cap="none" strike="noStrike">
                <a:solidFill>
                  <a:srgbClr val="000000"/>
                </a:solidFill>
                <a:latin typeface="Arial"/>
                <a:ea typeface="Arial"/>
                <a:cs typeface="Arial"/>
                <a:sym typeface="Arial"/>
              </a:rPr>
              <a:t>more examples in our </a:t>
            </a:r>
            <a:r>
              <a:rPr b="0" i="1" lang="en" sz="1200" u="sng" cap="none" strike="noStrike">
                <a:solidFill>
                  <a:schemeClr val="hlink"/>
                </a:solidFill>
                <a:latin typeface="Arial"/>
                <a:ea typeface="Arial"/>
                <a:cs typeface="Arial"/>
                <a:sym typeface="Arial"/>
                <a:hlinkClick r:id="rId5"/>
              </a:rPr>
              <a:t>tutorials</a:t>
            </a:r>
            <a:r>
              <a:rPr b="0" i="1" lang="en" sz="1200" u="none" cap="none" strike="noStrike">
                <a:solidFill>
                  <a:srgbClr val="000000"/>
                </a:solidFill>
                <a:latin typeface="Arial"/>
                <a:ea typeface="Arial"/>
                <a:cs typeface="Arial"/>
                <a:sym typeface="Arial"/>
              </a:rPr>
              <a:t>, and "</a:t>
            </a:r>
            <a:r>
              <a:rPr b="0" i="1" lang="en" sz="1200" u="sng" cap="none" strike="noStrike">
                <a:solidFill>
                  <a:schemeClr val="hlink"/>
                </a:solidFill>
                <a:latin typeface="Arial"/>
                <a:ea typeface="Arial"/>
                <a:cs typeface="Arial"/>
                <a:sym typeface="Arial"/>
                <a:hlinkClick r:id="rId6"/>
              </a:rPr>
              <a:t>Query of the Month</a:t>
            </a:r>
            <a:r>
              <a:rPr b="0" i="1" lang="en" sz="1200" u="none" cap="none" strike="noStrike">
                <a:solidFill>
                  <a:srgbClr val="000000"/>
                </a:solidFill>
                <a:latin typeface="Arial"/>
                <a:ea typeface="Arial"/>
                <a:cs typeface="Arial"/>
                <a:sym typeface="Arial"/>
              </a:rPr>
              <a:t>" posts</a:t>
            </a:r>
            <a:endParaRPr b="0" i="1"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1" sz="1900" u="none" cap="none" strike="noStrike">
              <a:solidFill>
                <a:srgbClr val="000000"/>
              </a:solidFill>
              <a:latin typeface="Arial"/>
              <a:ea typeface="Arial"/>
              <a:cs typeface="Arial"/>
              <a:sym typeface="Arial"/>
            </a:endParaRPr>
          </a:p>
          <a:p>
            <a:pPr indent="0" lvl="0" marL="1219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181"/>
          <p:cNvSpPr txBox="1"/>
          <p:nvPr>
            <p:ph type="title"/>
          </p:nvPr>
        </p:nvSpPr>
        <p:spPr>
          <a:xfrm>
            <a:off x="457200" y="205971"/>
            <a:ext cx="2870100" cy="197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F72"/>
              </a:buClr>
              <a:buSzPts val="1400"/>
              <a:buFont typeface="Arial"/>
              <a:buNone/>
            </a:pPr>
            <a:r>
              <a:rPr b="0" i="0" lang="en" sz="2400" u="none" cap="none" strike="noStrike">
                <a:solidFill>
                  <a:srgbClr val="003F72"/>
                </a:solidFill>
                <a:latin typeface="Arial"/>
                <a:ea typeface="Arial"/>
                <a:cs typeface="Arial"/>
                <a:sym typeface="Arial"/>
              </a:rPr>
              <a:t>A "large" </a:t>
            </a:r>
            <a:endParaRPr b="0" i="0" sz="2400" u="none" cap="none" strike="noStrike">
              <a:solidFill>
                <a:srgbClr val="003F72"/>
              </a:solidFill>
              <a:latin typeface="Arial"/>
              <a:ea typeface="Arial"/>
              <a:cs typeface="Arial"/>
              <a:sym typeface="Arial"/>
            </a:endParaRPr>
          </a:p>
          <a:p>
            <a:pPr indent="0" lvl="0" marL="0" marR="0" rtl="0" algn="l">
              <a:lnSpc>
                <a:spcPct val="100000"/>
              </a:lnSpc>
              <a:spcBef>
                <a:spcPts val="0"/>
              </a:spcBef>
              <a:spcAft>
                <a:spcPts val="0"/>
              </a:spcAft>
              <a:buClr>
                <a:srgbClr val="003F72"/>
              </a:buClr>
              <a:buSzPts val="1400"/>
              <a:buFont typeface="Arial"/>
              <a:buNone/>
            </a:pPr>
            <a:r>
              <a:rPr b="0" i="0" lang="en" sz="2400" u="none" cap="none" strike="noStrike">
                <a:solidFill>
                  <a:srgbClr val="003F72"/>
                </a:solidFill>
                <a:latin typeface="Arial"/>
                <a:ea typeface="Arial"/>
                <a:cs typeface="Arial"/>
                <a:sym typeface="Arial"/>
              </a:rPr>
              <a:t>BigQuery example</a:t>
            </a:r>
            <a:endParaRPr b="0" i="0" sz="2400" u="none" cap="none" strike="noStrike">
              <a:solidFill>
                <a:srgbClr val="003F72"/>
              </a:solidFill>
              <a:latin typeface="Arial"/>
              <a:ea typeface="Arial"/>
              <a:cs typeface="Arial"/>
              <a:sym typeface="Arial"/>
            </a:endParaRPr>
          </a:p>
        </p:txBody>
      </p:sp>
      <p:sp>
        <p:nvSpPr>
          <p:cNvPr id="1272" name="Google Shape;1272;p181"/>
          <p:cNvSpPr txBox="1"/>
          <p:nvPr>
            <p:ph idx="1" type="body"/>
          </p:nvPr>
        </p:nvSpPr>
        <p:spPr>
          <a:xfrm>
            <a:off x="281675" y="2701500"/>
            <a:ext cx="8229600" cy="227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00"/>
              </a:spcBef>
              <a:spcAft>
                <a:spcPts val="0"/>
              </a:spcAft>
              <a:buClr>
                <a:srgbClr val="333333"/>
              </a:buClr>
              <a:buSzPts val="3200"/>
              <a:buFont typeface="Arial"/>
              <a:buNone/>
            </a:pPr>
            <a:r>
              <a:rPr b="0" i="0" lang="en" sz="1400" u="none" cap="none" strike="noStrike">
                <a:solidFill>
                  <a:srgbClr val="333333"/>
                </a:solidFill>
                <a:latin typeface="Arial"/>
                <a:ea typeface="Arial"/>
                <a:cs typeface="Arial"/>
                <a:sym typeface="Arial"/>
              </a:rPr>
              <a:t>Using RNA-seq expression data, compare over 10,000 TCGA samples to all 53 GTEx tissue types: </a:t>
            </a:r>
            <a:endParaRPr b="0" i="0" sz="1400" u="none" cap="none" strike="noStrike">
              <a:solidFill>
                <a:srgbClr val="333333"/>
              </a:solidFill>
              <a:latin typeface="Arial"/>
              <a:ea typeface="Arial"/>
              <a:cs typeface="Arial"/>
              <a:sym typeface="Arial"/>
            </a:endParaRPr>
          </a:p>
          <a:p>
            <a:pPr indent="-304800" lvl="0" marL="457200" marR="0" rtl="0" algn="l">
              <a:lnSpc>
                <a:spcPct val="100000"/>
              </a:lnSpc>
              <a:spcBef>
                <a:spcPts val="700"/>
              </a:spcBef>
              <a:spcAft>
                <a:spcPts val="0"/>
              </a:spcAft>
              <a:buClr>
                <a:srgbClr val="333333"/>
              </a:buClr>
              <a:buSzPts val="1200"/>
              <a:buFont typeface="Arial"/>
              <a:buAutoNum type="arabicPeriod"/>
            </a:pPr>
            <a:r>
              <a:rPr b="0" i="0" lang="en" sz="1200" u="none" cap="none" strike="noStrike">
                <a:solidFill>
                  <a:srgbClr val="333333"/>
                </a:solidFill>
                <a:latin typeface="Arial"/>
                <a:ea typeface="Arial"/>
                <a:cs typeface="Arial"/>
                <a:sym typeface="Arial"/>
              </a:rPr>
              <a:t>get top 5000 "most variable" genes in the GTEx dataset</a:t>
            </a:r>
            <a:endParaRPr b="0" i="0" sz="1200" u="none" cap="none" strike="noStrike">
              <a:solidFill>
                <a:srgbClr val="333333"/>
              </a:solidFill>
              <a:latin typeface="Arial"/>
              <a:ea typeface="Arial"/>
              <a:cs typeface="Arial"/>
              <a:sym typeface="Arial"/>
            </a:endParaRPr>
          </a:p>
          <a:p>
            <a:pPr indent="-304800" lvl="0" marL="457200" marR="0" rtl="0" algn="l">
              <a:lnSpc>
                <a:spcPct val="100000"/>
              </a:lnSpc>
              <a:spcBef>
                <a:spcPts val="0"/>
              </a:spcBef>
              <a:spcAft>
                <a:spcPts val="0"/>
              </a:spcAft>
              <a:buClr>
                <a:srgbClr val="333333"/>
              </a:buClr>
              <a:buSzPts val="1200"/>
              <a:buFont typeface="Arial"/>
              <a:buAutoNum type="arabicPeriod"/>
            </a:pPr>
            <a:r>
              <a:rPr b="0" i="0" lang="en" sz="1200" u="none" cap="none" strike="noStrike">
                <a:solidFill>
                  <a:srgbClr val="333333"/>
                </a:solidFill>
                <a:latin typeface="Arial"/>
                <a:ea typeface="Arial"/>
                <a:cs typeface="Arial"/>
                <a:sym typeface="Arial"/>
              </a:rPr>
              <a:t>get top 5000 "most variable" genes in the TCGA dataset</a:t>
            </a:r>
            <a:endParaRPr b="0" i="0" sz="1200" u="none" cap="none" strike="noStrike">
              <a:solidFill>
                <a:srgbClr val="333333"/>
              </a:solidFill>
              <a:latin typeface="Arial"/>
              <a:ea typeface="Arial"/>
              <a:cs typeface="Arial"/>
              <a:sym typeface="Arial"/>
            </a:endParaRPr>
          </a:p>
          <a:p>
            <a:pPr indent="-304800" lvl="0" marL="457200" marR="0" rtl="0" algn="l">
              <a:lnSpc>
                <a:spcPct val="100000"/>
              </a:lnSpc>
              <a:spcBef>
                <a:spcPts val="0"/>
              </a:spcBef>
              <a:spcAft>
                <a:spcPts val="0"/>
              </a:spcAft>
              <a:buClr>
                <a:srgbClr val="333333"/>
              </a:buClr>
              <a:buSzPts val="1200"/>
              <a:buFont typeface="Arial"/>
              <a:buAutoNum type="arabicPeriod"/>
            </a:pPr>
            <a:r>
              <a:rPr b="0" i="0" lang="en" sz="1200" u="none" cap="none" strike="noStrike">
                <a:solidFill>
                  <a:srgbClr val="333333"/>
                </a:solidFill>
                <a:latin typeface="Arial"/>
                <a:ea typeface="Arial"/>
                <a:cs typeface="Arial"/>
                <a:sym typeface="Arial"/>
              </a:rPr>
              <a:t>take intersection of these two lists (~3200 genes)</a:t>
            </a:r>
            <a:endParaRPr b="0" i="0" sz="1200" u="none" cap="none" strike="noStrike">
              <a:solidFill>
                <a:srgbClr val="333333"/>
              </a:solidFill>
              <a:latin typeface="Arial"/>
              <a:ea typeface="Arial"/>
              <a:cs typeface="Arial"/>
              <a:sym typeface="Arial"/>
            </a:endParaRPr>
          </a:p>
          <a:p>
            <a:pPr indent="-304800" lvl="0" marL="457200" marR="0" rtl="0" algn="l">
              <a:lnSpc>
                <a:spcPct val="100000"/>
              </a:lnSpc>
              <a:spcBef>
                <a:spcPts val="0"/>
              </a:spcBef>
              <a:spcAft>
                <a:spcPts val="0"/>
              </a:spcAft>
              <a:buClr>
                <a:srgbClr val="333333"/>
              </a:buClr>
              <a:buSzPts val="1200"/>
              <a:buFont typeface="Arial"/>
              <a:buAutoNum type="arabicPeriod"/>
            </a:pPr>
            <a:r>
              <a:rPr b="0" i="0" lang="en" sz="1200" u="none" cap="none" strike="noStrike">
                <a:solidFill>
                  <a:srgbClr val="333333"/>
                </a:solidFill>
                <a:latin typeface="Arial"/>
                <a:ea typeface="Arial"/>
                <a:cs typeface="Arial"/>
                <a:sym typeface="Arial"/>
              </a:rPr>
              <a:t>get expression data for all TCGA samples for these 3200 genes, and rank the expression values (partitioned by sample)</a:t>
            </a:r>
            <a:endParaRPr b="0" i="0" sz="1200" u="none" cap="none" strike="noStrike">
              <a:solidFill>
                <a:srgbClr val="333333"/>
              </a:solidFill>
              <a:latin typeface="Arial"/>
              <a:ea typeface="Arial"/>
              <a:cs typeface="Arial"/>
              <a:sym typeface="Arial"/>
            </a:endParaRPr>
          </a:p>
          <a:p>
            <a:pPr indent="-304800" lvl="0" marL="457200" marR="0" rtl="0" algn="l">
              <a:lnSpc>
                <a:spcPct val="100000"/>
              </a:lnSpc>
              <a:spcBef>
                <a:spcPts val="0"/>
              </a:spcBef>
              <a:spcAft>
                <a:spcPts val="0"/>
              </a:spcAft>
              <a:buClr>
                <a:srgbClr val="333333"/>
              </a:buClr>
              <a:buSzPts val="1200"/>
              <a:buFont typeface="Arial"/>
              <a:buAutoNum type="arabicPeriod"/>
            </a:pPr>
            <a:r>
              <a:rPr b="0" i="0" lang="en" sz="1200" u="none" cap="none" strike="noStrike">
                <a:solidFill>
                  <a:srgbClr val="333333"/>
                </a:solidFill>
                <a:latin typeface="Arial"/>
                <a:ea typeface="Arial"/>
                <a:cs typeface="Arial"/>
                <a:sym typeface="Arial"/>
              </a:rPr>
              <a:t>do the same thing with the GTEx tissue type (median expression) data</a:t>
            </a:r>
            <a:endParaRPr b="0" i="0" sz="1200" u="none" cap="none" strike="noStrike">
              <a:solidFill>
                <a:srgbClr val="333333"/>
              </a:solidFill>
              <a:latin typeface="Arial"/>
              <a:ea typeface="Arial"/>
              <a:cs typeface="Arial"/>
              <a:sym typeface="Arial"/>
            </a:endParaRPr>
          </a:p>
          <a:p>
            <a:pPr indent="-304800" lvl="0" marL="457200" marR="0" rtl="0" algn="l">
              <a:lnSpc>
                <a:spcPct val="100000"/>
              </a:lnSpc>
              <a:spcBef>
                <a:spcPts val="0"/>
              </a:spcBef>
              <a:spcAft>
                <a:spcPts val="0"/>
              </a:spcAft>
              <a:buClr>
                <a:srgbClr val="333333"/>
              </a:buClr>
              <a:buSzPts val="1200"/>
              <a:buFont typeface="Arial"/>
              <a:buAutoNum type="arabicPeriod"/>
            </a:pPr>
            <a:r>
              <a:rPr b="0" i="0" lang="en" sz="1200" u="none" cap="none" strike="noStrike">
                <a:solidFill>
                  <a:srgbClr val="333333"/>
                </a:solidFill>
                <a:latin typeface="Arial"/>
                <a:ea typeface="Arial"/>
                <a:cs typeface="Arial"/>
                <a:sym typeface="Arial"/>
              </a:rPr>
              <a:t>"join" the results of steps 4 and 5 on gene symbol</a:t>
            </a:r>
            <a:endParaRPr b="0" i="0" sz="1200" u="none" cap="none" strike="noStrike">
              <a:solidFill>
                <a:srgbClr val="333333"/>
              </a:solidFill>
              <a:latin typeface="Arial"/>
              <a:ea typeface="Arial"/>
              <a:cs typeface="Arial"/>
              <a:sym typeface="Arial"/>
            </a:endParaRPr>
          </a:p>
          <a:p>
            <a:pPr indent="-304800" lvl="0" marL="457200" marR="0" rtl="0" algn="l">
              <a:lnSpc>
                <a:spcPct val="100000"/>
              </a:lnSpc>
              <a:spcBef>
                <a:spcPts val="0"/>
              </a:spcBef>
              <a:spcAft>
                <a:spcPts val="0"/>
              </a:spcAft>
              <a:buClr>
                <a:srgbClr val="333333"/>
              </a:buClr>
              <a:buSzPts val="1200"/>
              <a:buFont typeface="Arial"/>
              <a:buAutoNum type="arabicPeriod"/>
            </a:pPr>
            <a:r>
              <a:rPr b="0" i="0" lang="en" sz="1200" u="none" cap="none" strike="noStrike">
                <a:solidFill>
                  <a:srgbClr val="333333"/>
                </a:solidFill>
                <a:latin typeface="Arial"/>
                <a:ea typeface="Arial"/>
                <a:cs typeface="Arial"/>
                <a:sym typeface="Arial"/>
              </a:rPr>
              <a:t>compute the rank-based correlation between </a:t>
            </a:r>
            <a:r>
              <a:rPr b="0" i="1" lang="en" sz="1200" u="none" cap="none" strike="noStrike">
                <a:solidFill>
                  <a:srgbClr val="333333"/>
                </a:solidFill>
                <a:latin typeface="Arial"/>
                <a:ea typeface="Arial"/>
                <a:cs typeface="Arial"/>
                <a:sym typeface="Arial"/>
              </a:rPr>
              <a:t>every </a:t>
            </a:r>
            <a:r>
              <a:rPr b="0" i="0" lang="en" sz="1200" u="none" cap="none" strike="noStrike">
                <a:solidFill>
                  <a:srgbClr val="333333"/>
                </a:solidFill>
                <a:latin typeface="Arial"/>
                <a:ea typeface="Arial"/>
                <a:cs typeface="Arial"/>
                <a:sym typeface="Arial"/>
              </a:rPr>
              <a:t>TCGA sample and each GTEx tissue type</a:t>
            </a:r>
            <a:endParaRPr b="0" i="0" sz="1200" u="none" cap="none" strike="noStrike">
              <a:solidFill>
                <a:srgbClr val="333333"/>
              </a:solidFill>
              <a:latin typeface="Arial"/>
              <a:ea typeface="Arial"/>
              <a:cs typeface="Arial"/>
              <a:sym typeface="Arial"/>
            </a:endParaRPr>
          </a:p>
          <a:p>
            <a:pPr indent="-304800" lvl="0" marL="457200" marR="0" rtl="0" algn="l">
              <a:lnSpc>
                <a:spcPct val="100000"/>
              </a:lnSpc>
              <a:spcBef>
                <a:spcPts val="0"/>
              </a:spcBef>
              <a:spcAft>
                <a:spcPts val="0"/>
              </a:spcAft>
              <a:buClr>
                <a:srgbClr val="333333"/>
              </a:buClr>
              <a:buSzPts val="1200"/>
              <a:buFont typeface="Arial"/>
              <a:buAutoNum type="arabicPeriod"/>
            </a:pPr>
            <a:r>
              <a:rPr b="0" i="0" lang="en" sz="1200" u="none" cap="none" strike="noStrike">
                <a:solidFill>
                  <a:srgbClr val="333333"/>
                </a:solidFill>
                <a:latin typeface="Arial"/>
                <a:ea typeface="Arial"/>
                <a:cs typeface="Arial"/>
                <a:sym typeface="Arial"/>
              </a:rPr>
              <a:t>finally, sort the results by correlation coefficient</a:t>
            </a:r>
            <a:endParaRPr b="0" i="0" sz="1200" u="none" cap="none" strike="noStrike">
              <a:solidFill>
                <a:srgbClr val="333333"/>
              </a:solidFill>
              <a:latin typeface="Arial"/>
              <a:ea typeface="Arial"/>
              <a:cs typeface="Arial"/>
              <a:sym typeface="Arial"/>
            </a:endParaRPr>
          </a:p>
        </p:txBody>
      </p:sp>
      <p:pic>
        <p:nvPicPr>
          <p:cNvPr id="1273" name="Google Shape;1273;p181"/>
          <p:cNvPicPr preferRelativeResize="0"/>
          <p:nvPr/>
        </p:nvPicPr>
        <p:blipFill>
          <a:blip r:embed="rId3">
            <a:alphaModFix/>
          </a:blip>
          <a:stretch>
            <a:fillRect/>
          </a:stretch>
        </p:blipFill>
        <p:spPr>
          <a:xfrm>
            <a:off x="3450875" y="282100"/>
            <a:ext cx="4614176" cy="2480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8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F72"/>
              </a:buClr>
              <a:buSzPts val="1400"/>
              <a:buFont typeface="Arial"/>
              <a:buNone/>
            </a:pPr>
            <a:r>
              <a:rPr b="0" i="0" lang="en" sz="2400" u="none" cap="none" strike="noStrike">
                <a:solidFill>
                  <a:srgbClr val="003F72"/>
                </a:solidFill>
                <a:latin typeface="Arial"/>
                <a:ea typeface="Arial"/>
                <a:cs typeface="Arial"/>
                <a:sym typeface="Arial"/>
              </a:rPr>
              <a:t>A "large" BigQuery </a:t>
            </a:r>
            <a:r>
              <a:rPr b="0" i="0" lang="en" sz="2400" u="sng" cap="none" strike="noStrike">
                <a:solidFill>
                  <a:schemeClr val="hlink"/>
                </a:solidFill>
                <a:latin typeface="Arial"/>
                <a:ea typeface="Arial"/>
                <a:cs typeface="Arial"/>
                <a:sym typeface="Arial"/>
                <a:hlinkClick r:id="rId3"/>
              </a:rPr>
              <a:t>example</a:t>
            </a:r>
            <a:endParaRPr b="0" i="0" sz="2400" u="none" cap="none" strike="noStrike">
              <a:solidFill>
                <a:srgbClr val="003F72"/>
              </a:solidFill>
              <a:latin typeface="Arial"/>
              <a:ea typeface="Arial"/>
              <a:cs typeface="Arial"/>
              <a:sym typeface="Arial"/>
            </a:endParaRPr>
          </a:p>
        </p:txBody>
      </p:sp>
      <p:sp>
        <p:nvSpPr>
          <p:cNvPr id="1280" name="Google Shape;1280;p18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00"/>
              </a:spcBef>
              <a:spcAft>
                <a:spcPts val="0"/>
              </a:spcAft>
              <a:buClr>
                <a:srgbClr val="333333"/>
              </a:buClr>
              <a:buSzPts val="3200"/>
              <a:buFont typeface="Arial"/>
              <a:buNone/>
            </a:pPr>
            <a:r>
              <a:rPr b="0" i="0" lang="en" sz="700" u="none" cap="none" strike="noStrike">
                <a:solidFill>
                  <a:srgbClr val="333333"/>
                </a:solidFill>
                <a:latin typeface="Arial"/>
                <a:ea typeface="Arial"/>
                <a:cs typeface="Arial"/>
                <a:sym typeface="Arial"/>
              </a:rPr>
              <a:t>Using RNA-seq expression data, compare over 10,000 TCGA samples to all 53 GTEx tissue types: </a:t>
            </a:r>
            <a:endParaRPr b="0" i="0" sz="700" u="none" cap="none" strike="noStrike">
              <a:solidFill>
                <a:srgbClr val="333333"/>
              </a:solidFill>
              <a:latin typeface="Arial"/>
              <a:ea typeface="Arial"/>
              <a:cs typeface="Arial"/>
              <a:sym typeface="Arial"/>
            </a:endParaRPr>
          </a:p>
          <a:p>
            <a:pPr indent="-266700" lvl="0" marL="457200" marR="0" rtl="0" algn="l">
              <a:lnSpc>
                <a:spcPct val="100000"/>
              </a:lnSpc>
              <a:spcBef>
                <a:spcPts val="70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top 5000 "most variable" genes in the GTEx dataset</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top 5000 "most variable" genes in the TCGA dataset</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take intersection of these two lists (~3200 genes)</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expression data for all TCGA samples for these 3200 genes, and rank the expression values (partitioned by sample)</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do the same thing with the GTEx tissue type (median expression) data</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"join" the results of steps 4 and 5 on gene symbol</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compute the rank-based correlation between </a:t>
            </a:r>
            <a:r>
              <a:rPr b="0" i="1" lang="en" sz="600" u="none" cap="none" strike="noStrike">
                <a:solidFill>
                  <a:srgbClr val="333333"/>
                </a:solidFill>
                <a:latin typeface="Arial"/>
                <a:ea typeface="Arial"/>
                <a:cs typeface="Arial"/>
                <a:sym typeface="Arial"/>
              </a:rPr>
              <a:t>every </a:t>
            </a:r>
            <a:r>
              <a:rPr b="0" i="0" lang="en" sz="600" u="none" cap="none" strike="noStrike">
                <a:solidFill>
                  <a:srgbClr val="333333"/>
                </a:solidFill>
                <a:latin typeface="Arial"/>
                <a:ea typeface="Arial"/>
                <a:cs typeface="Arial"/>
                <a:sym typeface="Arial"/>
              </a:rPr>
              <a:t>TCGA sample and each GTEx tissue type</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finally, sort the results by correlation coefficient</a:t>
            </a:r>
            <a:endParaRPr b="0" i="0" sz="600" u="none" cap="none" strike="noStrike">
              <a:solidFill>
                <a:srgbClr val="333333"/>
              </a:solidFill>
              <a:latin typeface="Arial"/>
              <a:ea typeface="Arial"/>
              <a:cs typeface="Arial"/>
              <a:sym typeface="Arial"/>
            </a:endParaRPr>
          </a:p>
        </p:txBody>
      </p:sp>
      <p:pic>
        <p:nvPicPr>
          <p:cNvPr id="1281" name="Google Shape;1281;p182"/>
          <p:cNvPicPr preferRelativeResize="0"/>
          <p:nvPr/>
        </p:nvPicPr>
        <p:blipFill rotWithShape="1">
          <a:blip r:embed="rId4">
            <a:alphaModFix/>
          </a:blip>
          <a:srcRect b="0" l="0" r="0" t="0"/>
          <a:stretch/>
        </p:blipFill>
        <p:spPr>
          <a:xfrm>
            <a:off x="5814255" y="0"/>
            <a:ext cx="3329739" cy="5143500"/>
          </a:xfrm>
          <a:prstGeom prst="rect">
            <a:avLst/>
          </a:prstGeom>
          <a:noFill/>
          <a:ln>
            <a:noFill/>
          </a:ln>
        </p:spPr>
      </p:pic>
      <p:pic>
        <p:nvPicPr>
          <p:cNvPr id="1282" name="Google Shape;1282;p182"/>
          <p:cNvPicPr preferRelativeResize="0"/>
          <p:nvPr/>
        </p:nvPicPr>
        <p:blipFill rotWithShape="1">
          <a:blip r:embed="rId5">
            <a:alphaModFix/>
          </a:blip>
          <a:srcRect b="0" l="0" r="0" t="0"/>
          <a:stretch/>
        </p:blipFill>
        <p:spPr>
          <a:xfrm>
            <a:off x="664800" y="1557825"/>
            <a:ext cx="4761549" cy="3471524"/>
          </a:xfrm>
          <a:prstGeom prst="rect">
            <a:avLst/>
          </a:prstGeom>
          <a:noFill/>
          <a:ln>
            <a:noFill/>
          </a:ln>
        </p:spPr>
      </p:pic>
      <p:sp>
        <p:nvSpPr>
          <p:cNvPr id="1283" name="Google Shape;1283;p182"/>
          <p:cNvSpPr/>
          <p:nvPr/>
        </p:nvSpPr>
        <p:spPr>
          <a:xfrm>
            <a:off x="2598600" y="2155425"/>
            <a:ext cx="5331600" cy="2565000"/>
          </a:xfrm>
          <a:prstGeom prst="rect">
            <a:avLst/>
          </a:prstGeom>
          <a:solidFill>
            <a:srgbClr val="FFFFFF"/>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4" name="Google Shape;1284;p182"/>
          <p:cNvPicPr preferRelativeResize="0"/>
          <p:nvPr/>
        </p:nvPicPr>
        <p:blipFill rotWithShape="1">
          <a:blip r:embed="rId6">
            <a:alphaModFix/>
          </a:blip>
          <a:srcRect b="0" l="0" r="0" t="0"/>
          <a:stretch/>
        </p:blipFill>
        <p:spPr>
          <a:xfrm>
            <a:off x="2699350" y="2276624"/>
            <a:ext cx="5154050" cy="2402600"/>
          </a:xfrm>
          <a:prstGeom prst="rect">
            <a:avLst/>
          </a:prstGeom>
          <a:noFill/>
          <a:ln>
            <a:noFill/>
          </a:ln>
        </p:spPr>
      </p:pic>
      <p:sp>
        <p:nvSpPr>
          <p:cNvPr id="1285" name="Google Shape;1285;p182"/>
          <p:cNvSpPr txBox="1"/>
          <p:nvPr/>
        </p:nvSpPr>
        <p:spPr>
          <a:xfrm>
            <a:off x="6076850" y="1557825"/>
            <a:ext cx="1853400" cy="557400"/>
          </a:xfrm>
          <a:prstGeom prst="rect">
            <a:avLst/>
          </a:prstGeom>
          <a:solidFill>
            <a:srgbClr val="FFFFFF"/>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query took &lt; 15 seconds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and cost a less than $0.10</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183"/>
          <p:cNvSpPr txBox="1"/>
          <p:nvPr/>
        </p:nvSpPr>
        <p:spPr>
          <a:xfrm>
            <a:off x="468575" y="1046450"/>
            <a:ext cx="7486500" cy="24513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Char char="●"/>
            </a:pPr>
            <a:r>
              <a:rPr lang="en" sz="1200">
                <a:solidFill>
                  <a:schemeClr val="dk1"/>
                </a:solidFill>
              </a:rPr>
              <a:t>The second method to</a:t>
            </a:r>
            <a:r>
              <a:rPr lang="en" sz="1200">
                <a:solidFill>
                  <a:schemeClr val="dk1"/>
                </a:solidFill>
                <a:highlight>
                  <a:srgbClr val="FFFFFF"/>
                </a:highlight>
              </a:rPr>
              <a:t> interact with ISB-CGC data </a:t>
            </a:r>
            <a:r>
              <a:rPr lang="en" sz="1200">
                <a:solidFill>
                  <a:schemeClr val="dk1"/>
                </a:solidFill>
              </a:rPr>
              <a:t>is through the ISB-CGC programmatic API or through other Google Cloud APIs. </a:t>
            </a:r>
            <a:endParaRPr sz="12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sz="1200">
                <a:solidFill>
                  <a:schemeClr val="dk1"/>
                </a:solidFill>
              </a:rPr>
              <a:t>The ISB-CGC API provides access to much of the same computational functionality as the web application</a:t>
            </a:r>
            <a:endParaRPr sz="12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sz="1200">
                <a:solidFill>
                  <a:schemeClr val="dk1"/>
                </a:solidFill>
              </a:rPr>
              <a:t>The other Google APIs can be used to access the hosted data sets depending on which technology is used to host them:</a:t>
            </a:r>
            <a:endParaRPr sz="1200">
              <a:solidFill>
                <a:schemeClr val="dk1"/>
              </a:solidFill>
            </a:endParaRPr>
          </a:p>
          <a:p>
            <a:pPr indent="-298450" lvl="1" marL="914400" rtl="0" algn="just">
              <a:lnSpc>
                <a:spcPct val="130000"/>
              </a:lnSpc>
              <a:spcBef>
                <a:spcPts val="0"/>
              </a:spcBef>
              <a:spcAft>
                <a:spcPts val="0"/>
              </a:spcAft>
              <a:buClr>
                <a:schemeClr val="dk1"/>
              </a:buClr>
              <a:buSzPts val="1100"/>
              <a:buAutoNum type="alphaLcPeriod"/>
            </a:pPr>
            <a:r>
              <a:rPr lang="en" sz="1200">
                <a:solidFill>
                  <a:schemeClr val="dk1"/>
                </a:solidFill>
                <a:highlight>
                  <a:srgbClr val="FFFFFF"/>
                </a:highlight>
              </a:rPr>
              <a:t>the BigQuery </a:t>
            </a:r>
            <a:r>
              <a:rPr lang="en" sz="1200" u="sng">
                <a:solidFill>
                  <a:srgbClr val="355F7C"/>
                </a:solidFill>
                <a:highlight>
                  <a:srgbClr val="FFFFFF"/>
                </a:highlight>
                <a:hlinkClick r:id="rId3"/>
              </a:rPr>
              <a:t>Web UI</a:t>
            </a:r>
            <a:r>
              <a:rPr lang="en" sz="1200">
                <a:solidFill>
                  <a:schemeClr val="dk1"/>
                </a:solidFill>
                <a:highlight>
                  <a:srgbClr val="FFFFFF"/>
                </a:highlight>
              </a:rPr>
              <a:t>, </a:t>
            </a:r>
            <a:r>
              <a:rPr lang="en" sz="1200" u="sng">
                <a:solidFill>
                  <a:srgbClr val="355F7C"/>
                </a:solidFill>
                <a:highlight>
                  <a:srgbClr val="FFFFFF"/>
                </a:highlight>
                <a:hlinkClick r:id="rId4"/>
              </a:rPr>
              <a:t>Command-Line Tool</a:t>
            </a:r>
            <a:r>
              <a:rPr lang="en" sz="1200">
                <a:solidFill>
                  <a:schemeClr val="dk1"/>
                </a:solidFill>
                <a:highlight>
                  <a:srgbClr val="FFFFFF"/>
                </a:highlight>
              </a:rPr>
              <a:t>, or </a:t>
            </a:r>
            <a:r>
              <a:rPr lang="en" sz="1200" u="sng">
                <a:solidFill>
                  <a:srgbClr val="355F7C"/>
                </a:solidFill>
                <a:highlight>
                  <a:srgbClr val="FFFFFF"/>
                </a:highlight>
                <a:hlinkClick r:id="rId5"/>
              </a:rPr>
              <a:t>REST API</a:t>
            </a:r>
            <a:r>
              <a:rPr lang="en" sz="1200">
                <a:solidFill>
                  <a:schemeClr val="dk1"/>
                </a:solidFill>
                <a:highlight>
                  <a:srgbClr val="FFFFFF"/>
                </a:highlight>
              </a:rPr>
              <a:t> for the data stored in BigQuery tables;</a:t>
            </a:r>
            <a:endParaRPr sz="1200">
              <a:solidFill>
                <a:schemeClr val="dk1"/>
              </a:solidFill>
              <a:highlight>
                <a:srgbClr val="FFFFFF"/>
              </a:highlight>
            </a:endParaRPr>
          </a:p>
          <a:p>
            <a:pPr indent="-298450" lvl="1" marL="914400" rtl="0" algn="just">
              <a:lnSpc>
                <a:spcPct val="130000"/>
              </a:lnSpc>
              <a:spcBef>
                <a:spcPts val="0"/>
              </a:spcBef>
              <a:spcAft>
                <a:spcPts val="0"/>
              </a:spcAft>
              <a:buClr>
                <a:schemeClr val="dk1"/>
              </a:buClr>
              <a:buSzPts val="1100"/>
              <a:buAutoNum type="alphaLcPeriod"/>
            </a:pPr>
            <a:r>
              <a:rPr lang="en" sz="1200">
                <a:solidFill>
                  <a:schemeClr val="dk1"/>
                </a:solidFill>
                <a:highlight>
                  <a:srgbClr val="FFFFFF"/>
                </a:highlight>
              </a:rPr>
              <a:t>the Google Cloud Storage (GCS) </a:t>
            </a:r>
            <a:r>
              <a:rPr lang="en" sz="1200" u="sng">
                <a:solidFill>
                  <a:srgbClr val="355F7C"/>
                </a:solidFill>
                <a:highlight>
                  <a:srgbClr val="FFFFFF"/>
                </a:highlight>
                <a:hlinkClick r:id="rId6"/>
              </a:rPr>
              <a:t>JSON API</a:t>
            </a:r>
            <a:r>
              <a:rPr lang="en" sz="1200">
                <a:solidFill>
                  <a:schemeClr val="dk1"/>
                </a:solidFill>
                <a:highlight>
                  <a:srgbClr val="FFFFFF"/>
                </a:highlight>
              </a:rPr>
              <a:t> or </a:t>
            </a:r>
            <a:r>
              <a:rPr lang="en" sz="1200" u="sng">
                <a:solidFill>
                  <a:srgbClr val="355F7C"/>
                </a:solidFill>
                <a:highlight>
                  <a:srgbClr val="FFFFFF"/>
                </a:highlight>
                <a:hlinkClick r:id="rId7"/>
              </a:rPr>
              <a:t>gsutil</a:t>
            </a:r>
            <a:r>
              <a:rPr lang="en" sz="1200">
                <a:solidFill>
                  <a:schemeClr val="dk1"/>
                </a:solidFill>
                <a:highlight>
                  <a:srgbClr val="FFFFFF"/>
                </a:highlight>
              </a:rPr>
              <a:t> for the data stored in GCS objects; or</a:t>
            </a:r>
            <a:endParaRPr sz="1200">
              <a:solidFill>
                <a:schemeClr val="dk1"/>
              </a:solidFill>
              <a:highlight>
                <a:srgbClr val="FFFFFF"/>
              </a:highlight>
            </a:endParaRPr>
          </a:p>
          <a:p>
            <a:pPr indent="-298450" lvl="1" marL="914400" rtl="0" algn="just">
              <a:lnSpc>
                <a:spcPct val="130000"/>
              </a:lnSpc>
              <a:spcBef>
                <a:spcPts val="0"/>
              </a:spcBef>
              <a:spcAft>
                <a:spcPts val="0"/>
              </a:spcAft>
              <a:buClr>
                <a:schemeClr val="dk1"/>
              </a:buClr>
              <a:buSzPts val="1100"/>
              <a:buAutoNum type="alphaLcPeriod"/>
            </a:pPr>
            <a:r>
              <a:rPr lang="en" sz="1200">
                <a:solidFill>
                  <a:schemeClr val="dk1"/>
                </a:solidFill>
                <a:highlight>
                  <a:srgbClr val="FFFFFF"/>
                </a:highlight>
              </a:rPr>
              <a:t>the </a:t>
            </a:r>
            <a:r>
              <a:rPr lang="en" sz="1200" u="sng">
                <a:solidFill>
                  <a:srgbClr val="355F7C"/>
                </a:solidFill>
                <a:highlight>
                  <a:srgbClr val="FFFFFF"/>
                </a:highlight>
                <a:hlinkClick r:id="rId8"/>
              </a:rPr>
              <a:t>Genomics REST API</a:t>
            </a:r>
            <a:r>
              <a:rPr lang="en" sz="1200">
                <a:solidFill>
                  <a:schemeClr val="dk1"/>
                </a:solidFill>
                <a:highlight>
                  <a:srgbClr val="FFFFFF"/>
                </a:highlight>
              </a:rPr>
              <a:t> for data stored in Google Genomics.</a:t>
            </a:r>
            <a:endParaRPr sz="1200">
              <a:solidFill>
                <a:schemeClr val="dk1"/>
              </a:solidFill>
            </a:endParaRPr>
          </a:p>
        </p:txBody>
      </p:sp>
      <p:sp>
        <p:nvSpPr>
          <p:cNvPr id="1292" name="Google Shape;1292;p183"/>
          <p:cNvSpPr txBox="1"/>
          <p:nvPr/>
        </p:nvSpPr>
        <p:spPr>
          <a:xfrm>
            <a:off x="1729350" y="49575"/>
            <a:ext cx="5685300" cy="64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4500">
                <a:solidFill>
                  <a:srgbClr val="003F72"/>
                </a:solidFill>
                <a:latin typeface="Calibri"/>
                <a:ea typeface="Calibri"/>
                <a:cs typeface="Calibri"/>
                <a:sym typeface="Calibri"/>
              </a:rPr>
              <a:t>Programmatic Access</a:t>
            </a:r>
            <a:endParaRPr sz="4500">
              <a:solidFill>
                <a:srgbClr val="003F72"/>
              </a:solidFill>
              <a:latin typeface="Calibri"/>
              <a:ea typeface="Calibri"/>
              <a:cs typeface="Calibri"/>
              <a:sym typeface="Calibri"/>
            </a:endParaRPr>
          </a:p>
        </p:txBody>
      </p:sp>
      <p:sp>
        <p:nvSpPr>
          <p:cNvPr id="1293" name="Google Shape;1293;p183"/>
          <p:cNvSpPr txBox="1"/>
          <p:nvPr/>
        </p:nvSpPr>
        <p:spPr>
          <a:xfrm>
            <a:off x="468575" y="3476475"/>
            <a:ext cx="8009400" cy="12420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SzPts val="1200"/>
              <a:buChar char="●"/>
            </a:pPr>
            <a:r>
              <a:rPr lang="en" sz="1200">
                <a:solidFill>
                  <a:schemeClr val="dk1"/>
                </a:solidFill>
                <a:highlight>
                  <a:srgbClr val="FFFFFF"/>
                </a:highlight>
              </a:rPr>
              <a:t>For ISB-CGC users who want to perform custom analyses by writing R or Python scripts, there two public github repositories: </a:t>
            </a:r>
            <a:r>
              <a:rPr lang="en" sz="1200" u="sng">
                <a:solidFill>
                  <a:srgbClr val="355F7C"/>
                </a:solidFill>
                <a:highlight>
                  <a:srgbClr val="FFFFFF"/>
                </a:highlight>
                <a:hlinkClick r:id="rId9"/>
              </a:rPr>
              <a:t>examples-Python</a:t>
            </a:r>
            <a:r>
              <a:rPr lang="en" sz="1200">
                <a:solidFill>
                  <a:schemeClr val="dk1"/>
                </a:solidFill>
                <a:highlight>
                  <a:srgbClr val="FFFFFF"/>
                </a:highlight>
              </a:rPr>
              <a:t> and </a:t>
            </a:r>
            <a:r>
              <a:rPr lang="en" sz="1200" u="sng">
                <a:solidFill>
                  <a:srgbClr val="355F7C"/>
                </a:solidFill>
                <a:highlight>
                  <a:srgbClr val="FFFFFF"/>
                </a:highlight>
                <a:hlinkClick r:id="rId10"/>
              </a:rPr>
              <a:t>examples-R</a:t>
            </a:r>
            <a:r>
              <a:rPr lang="en" sz="1200">
                <a:solidFill>
                  <a:schemeClr val="dk1"/>
                </a:solidFill>
                <a:highlight>
                  <a:srgbClr val="FFFFFF"/>
                </a:highlight>
              </a:rPr>
              <a:t>. </a:t>
            </a:r>
            <a:endParaRPr sz="1200">
              <a:solidFill>
                <a:schemeClr val="dk1"/>
              </a:solidFill>
              <a:highlight>
                <a:srgbClr val="FFFFFF"/>
              </a:highlight>
            </a:endParaRPr>
          </a:p>
          <a:p>
            <a:pPr indent="-304800" lvl="0" marL="457200" rtl="0">
              <a:lnSpc>
                <a:spcPct val="115000"/>
              </a:lnSpc>
              <a:spcBef>
                <a:spcPts val="0"/>
              </a:spcBef>
              <a:spcAft>
                <a:spcPts val="0"/>
              </a:spcAft>
              <a:buSzPts val="1200"/>
              <a:buChar char="●"/>
            </a:pPr>
            <a:r>
              <a:rPr lang="en" sz="1200">
                <a:solidFill>
                  <a:schemeClr val="dk1"/>
                </a:solidFill>
                <a:highlight>
                  <a:srgbClr val="FFFFFF"/>
                </a:highlight>
              </a:rPr>
              <a:t>R users can work from the familiar environment of RStudio</a:t>
            </a:r>
            <a:endParaRPr sz="1200">
              <a:solidFill>
                <a:schemeClr val="dk1"/>
              </a:solidFill>
              <a:highlight>
                <a:srgbClr val="FFFFFF"/>
              </a:highlight>
            </a:endParaRPr>
          </a:p>
          <a:p>
            <a:pPr indent="-304800" lvl="0" marL="457200">
              <a:lnSpc>
                <a:spcPct val="115000"/>
              </a:lnSpc>
              <a:spcBef>
                <a:spcPts val="0"/>
              </a:spcBef>
              <a:spcAft>
                <a:spcPts val="0"/>
              </a:spcAft>
              <a:buSzPts val="1200"/>
              <a:buChar char="●"/>
            </a:pPr>
            <a:r>
              <a:rPr lang="en" sz="1200">
                <a:solidFill>
                  <a:schemeClr val="dk1"/>
                </a:solidFill>
                <a:highlight>
                  <a:srgbClr val="FFFFFF"/>
                </a:highlight>
              </a:rPr>
              <a:t>Python programmers can enjoy the richness available in IPython notebooks by taking advantage of the newly released </a:t>
            </a:r>
            <a:r>
              <a:rPr lang="en" sz="1200" u="sng">
                <a:solidFill>
                  <a:srgbClr val="355F7C"/>
                </a:solidFill>
                <a:highlight>
                  <a:srgbClr val="FFFFFF"/>
                </a:highlight>
                <a:hlinkClick r:id="rId11"/>
              </a:rPr>
              <a:t>Cloud Datalab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112"/>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t/>
            </a:r>
            <a:endParaRPr b="0" i="0" sz="3300" u="none" cap="none" strike="noStrike">
              <a:solidFill>
                <a:schemeClr val="dk1"/>
              </a:solidFill>
              <a:latin typeface="Calibri"/>
              <a:ea typeface="Calibri"/>
              <a:cs typeface="Calibri"/>
              <a:sym typeface="Calibri"/>
            </a:endParaRPr>
          </a:p>
        </p:txBody>
      </p:sp>
      <p:sp>
        <p:nvSpPr>
          <p:cNvPr id="639" name="Google Shape;639;p112"/>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640" name="Google Shape;640;p112"/>
          <p:cNvPicPr preferRelativeResize="0"/>
          <p:nvPr/>
        </p:nvPicPr>
        <p:blipFill>
          <a:blip r:embed="rId3">
            <a:alphaModFix/>
          </a:blip>
          <a:stretch>
            <a:fillRect/>
          </a:stretch>
        </p:blipFill>
        <p:spPr>
          <a:xfrm>
            <a:off x="0" y="8147"/>
            <a:ext cx="9144000" cy="512720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84"/>
          <p:cNvSpPr/>
          <p:nvPr/>
        </p:nvSpPr>
        <p:spPr>
          <a:xfrm>
            <a:off x="4191350" y="1168625"/>
            <a:ext cx="4142700" cy="3219000"/>
          </a:xfrm>
          <a:prstGeom prst="roundRect">
            <a:avLst>
              <a:gd fmla="val 16667" name="adj"/>
            </a:avLst>
          </a:prstGeom>
          <a:solidFill>
            <a:srgbClr val="FFF2CC"/>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84"/>
          <p:cNvSpPr/>
          <p:nvPr/>
        </p:nvSpPr>
        <p:spPr>
          <a:xfrm>
            <a:off x="618150" y="1168625"/>
            <a:ext cx="3434100" cy="3219000"/>
          </a:xfrm>
          <a:prstGeom prst="roundRect">
            <a:avLst>
              <a:gd fmla="val 16667" name="adj"/>
            </a:avLst>
          </a:prstGeom>
          <a:solidFill>
            <a:srgbClr val="FCE5CD"/>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1" name="Google Shape;1301;p184"/>
          <p:cNvPicPr preferRelativeResize="0"/>
          <p:nvPr/>
        </p:nvPicPr>
        <p:blipFill rotWithShape="1">
          <a:blip r:embed="rId3">
            <a:alphaModFix/>
          </a:blip>
          <a:srcRect b="0" l="0" r="0" t="0"/>
          <a:stretch/>
        </p:blipFill>
        <p:spPr>
          <a:xfrm>
            <a:off x="4432688" y="1440862"/>
            <a:ext cx="1657825" cy="1657825"/>
          </a:xfrm>
          <a:prstGeom prst="rect">
            <a:avLst/>
          </a:prstGeom>
          <a:noFill/>
          <a:ln>
            <a:noFill/>
          </a:ln>
        </p:spPr>
      </p:pic>
      <p:pic>
        <p:nvPicPr>
          <p:cNvPr id="1302" name="Google Shape;1302;p184"/>
          <p:cNvPicPr preferRelativeResize="0"/>
          <p:nvPr/>
        </p:nvPicPr>
        <p:blipFill rotWithShape="1">
          <a:blip r:embed="rId4">
            <a:alphaModFix/>
          </a:blip>
          <a:srcRect b="0" l="0" r="0" t="0"/>
          <a:stretch/>
        </p:blipFill>
        <p:spPr>
          <a:xfrm>
            <a:off x="6232936" y="2288250"/>
            <a:ext cx="1750550" cy="1946975"/>
          </a:xfrm>
          <a:prstGeom prst="rect">
            <a:avLst/>
          </a:prstGeom>
          <a:noFill/>
          <a:ln>
            <a:noFill/>
          </a:ln>
        </p:spPr>
      </p:pic>
      <p:sp>
        <p:nvSpPr>
          <p:cNvPr id="1303" name="Google Shape;1303;p184"/>
          <p:cNvSpPr txBox="1"/>
          <p:nvPr/>
        </p:nvSpPr>
        <p:spPr>
          <a:xfrm>
            <a:off x="6232925" y="1558225"/>
            <a:ext cx="2001000" cy="53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1155CC"/>
                </a:solidFill>
                <a:latin typeface="Roboto"/>
                <a:ea typeface="Roboto"/>
                <a:cs typeface="Roboto"/>
                <a:sym typeface="Roboto"/>
              </a:rPr>
              <a:t>Cloud Datalab</a:t>
            </a:r>
            <a:endParaRPr b="1" i="0" sz="2200" u="none" cap="none" strike="noStrike">
              <a:solidFill>
                <a:srgbClr val="1155CC"/>
              </a:solidFill>
              <a:latin typeface="Roboto"/>
              <a:ea typeface="Roboto"/>
              <a:cs typeface="Roboto"/>
              <a:sym typeface="Roboto"/>
            </a:endParaRPr>
          </a:p>
        </p:txBody>
      </p:sp>
      <p:pic>
        <p:nvPicPr>
          <p:cNvPr id="1304" name="Google Shape;1304;p184"/>
          <p:cNvPicPr preferRelativeResize="0"/>
          <p:nvPr/>
        </p:nvPicPr>
        <p:blipFill rotWithShape="1">
          <a:blip r:embed="rId5">
            <a:alphaModFix/>
          </a:blip>
          <a:srcRect b="0" l="0" r="0" t="0"/>
          <a:stretch/>
        </p:blipFill>
        <p:spPr>
          <a:xfrm>
            <a:off x="846325" y="1371900"/>
            <a:ext cx="904525" cy="904550"/>
          </a:xfrm>
          <a:prstGeom prst="rect">
            <a:avLst/>
          </a:prstGeom>
          <a:noFill/>
          <a:ln>
            <a:noFill/>
          </a:ln>
        </p:spPr>
      </p:pic>
      <p:pic>
        <p:nvPicPr>
          <p:cNvPr id="1305" name="Google Shape;1305;p184"/>
          <p:cNvPicPr preferRelativeResize="0"/>
          <p:nvPr/>
        </p:nvPicPr>
        <p:blipFill rotWithShape="1">
          <a:blip r:embed="rId6">
            <a:alphaModFix/>
          </a:blip>
          <a:srcRect b="0" l="0" r="0" t="0"/>
          <a:stretch/>
        </p:blipFill>
        <p:spPr>
          <a:xfrm>
            <a:off x="2475212" y="1459887"/>
            <a:ext cx="1133750" cy="728575"/>
          </a:xfrm>
          <a:prstGeom prst="rect">
            <a:avLst/>
          </a:prstGeom>
          <a:noFill/>
          <a:ln>
            <a:noFill/>
          </a:ln>
        </p:spPr>
      </p:pic>
      <p:pic>
        <p:nvPicPr>
          <p:cNvPr id="1306" name="Google Shape;1306;p184"/>
          <p:cNvPicPr preferRelativeResize="0"/>
          <p:nvPr/>
        </p:nvPicPr>
        <p:blipFill rotWithShape="1">
          <a:blip r:embed="rId7">
            <a:alphaModFix/>
          </a:blip>
          <a:srcRect b="0" l="0" r="0" t="0"/>
          <a:stretch/>
        </p:blipFill>
        <p:spPr>
          <a:xfrm>
            <a:off x="1175100" y="3055100"/>
            <a:ext cx="1855476" cy="534224"/>
          </a:xfrm>
          <a:prstGeom prst="rect">
            <a:avLst/>
          </a:prstGeom>
          <a:noFill/>
          <a:ln>
            <a:noFill/>
          </a:ln>
        </p:spPr>
      </p:pic>
      <p:sp>
        <p:nvSpPr>
          <p:cNvPr id="1307" name="Google Shape;1307;p184"/>
          <p:cNvSpPr txBox="1"/>
          <p:nvPr/>
        </p:nvSpPr>
        <p:spPr>
          <a:xfrm>
            <a:off x="1230125" y="3589325"/>
            <a:ext cx="19068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Pre-built VM images</a:t>
            </a:r>
            <a:endParaRPr b="0" i="0" sz="1400" u="none" cap="none" strike="noStrike">
              <a:solidFill>
                <a:srgbClr val="000000"/>
              </a:solidFill>
              <a:latin typeface="Arial"/>
              <a:ea typeface="Arial"/>
              <a:cs typeface="Arial"/>
              <a:sym typeface="Arial"/>
            </a:endParaRPr>
          </a:p>
        </p:txBody>
      </p:sp>
      <p:sp>
        <p:nvSpPr>
          <p:cNvPr id="1308" name="Google Shape;1308;p184"/>
          <p:cNvSpPr txBox="1"/>
          <p:nvPr/>
        </p:nvSpPr>
        <p:spPr>
          <a:xfrm>
            <a:off x="705950" y="2280750"/>
            <a:ext cx="1293000" cy="58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bigrquery 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bigQueryR</a:t>
            </a:r>
            <a:endParaRPr b="0" i="0" sz="1400" u="none" cap="none" strike="noStrike">
              <a:solidFill>
                <a:srgbClr val="000000"/>
              </a:solidFill>
              <a:latin typeface="Arial"/>
              <a:ea typeface="Arial"/>
              <a:cs typeface="Arial"/>
              <a:sym typeface="Arial"/>
            </a:endParaRPr>
          </a:p>
        </p:txBody>
      </p:sp>
      <p:grpSp>
        <p:nvGrpSpPr>
          <p:cNvPr id="1309" name="Google Shape;1309;p184"/>
          <p:cNvGrpSpPr/>
          <p:nvPr/>
        </p:nvGrpSpPr>
        <p:grpSpPr>
          <a:xfrm>
            <a:off x="586349" y="267349"/>
            <a:ext cx="7100651" cy="718512"/>
            <a:chOff x="433949" y="114949"/>
            <a:chExt cx="7100651" cy="718512"/>
          </a:xfrm>
        </p:grpSpPr>
        <p:pic>
          <p:nvPicPr>
            <p:cNvPr id="1310" name="Google Shape;1310;p184"/>
            <p:cNvPicPr preferRelativeResize="0"/>
            <p:nvPr/>
          </p:nvPicPr>
          <p:blipFill rotWithShape="1">
            <a:blip r:embed="rId8">
              <a:alphaModFix/>
            </a:blip>
            <a:srcRect b="0" l="0" r="0" t="0"/>
            <a:stretch/>
          </p:blipFill>
          <p:spPr>
            <a:xfrm>
              <a:off x="433949" y="114949"/>
              <a:ext cx="3233075" cy="642325"/>
            </a:xfrm>
            <a:prstGeom prst="rect">
              <a:avLst/>
            </a:prstGeom>
            <a:noFill/>
            <a:ln>
              <a:noFill/>
            </a:ln>
          </p:spPr>
        </p:pic>
        <p:sp>
          <p:nvSpPr>
            <p:cNvPr id="1311" name="Google Shape;1311;p184"/>
            <p:cNvSpPr txBox="1"/>
            <p:nvPr/>
          </p:nvSpPr>
          <p:spPr>
            <a:xfrm>
              <a:off x="3751900" y="191161"/>
              <a:ext cx="3782700" cy="642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2800">
                  <a:solidFill>
                    <a:schemeClr val="dk1"/>
                  </a:solidFill>
                </a:rPr>
                <a:t>plays well with others</a:t>
              </a:r>
              <a:endParaRPr sz="2400"/>
            </a:p>
          </p:txBody>
        </p:sp>
      </p:grpSp>
      <p:sp>
        <p:nvSpPr>
          <p:cNvPr id="1312" name="Google Shape;1312;p184"/>
          <p:cNvSpPr txBox="1"/>
          <p:nvPr/>
        </p:nvSpPr>
        <p:spPr>
          <a:xfrm>
            <a:off x="2395575" y="2188475"/>
            <a:ext cx="12930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googleAuthR</a:t>
            </a:r>
            <a:endParaRPr b="0" i="0" sz="1400" u="none" cap="none" strike="noStrike">
              <a:solidFill>
                <a:srgbClr val="000000"/>
              </a:solidFill>
              <a:latin typeface="Arial"/>
              <a:ea typeface="Arial"/>
              <a:cs typeface="Arial"/>
              <a:sym typeface="Arial"/>
            </a:endParaRPr>
          </a:p>
        </p:txBody>
      </p:sp>
      <p:sp>
        <p:nvSpPr>
          <p:cNvPr id="1313" name="Google Shape;1313;p184"/>
          <p:cNvSpPr txBox="1"/>
          <p:nvPr/>
        </p:nvSpPr>
        <p:spPr>
          <a:xfrm>
            <a:off x="4432713" y="3295625"/>
            <a:ext cx="1657800" cy="64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Cloud notebooks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and workspaces.</a:t>
            </a:r>
            <a:endParaRPr b="0" i="0" sz="1400" u="none" cap="none" strike="noStrike">
              <a:solidFill>
                <a:srgbClr val="000000"/>
              </a:solidFill>
              <a:latin typeface="Arial"/>
              <a:ea typeface="Arial"/>
              <a:cs typeface="Arial"/>
              <a:sym typeface="Arial"/>
            </a:endParaRPr>
          </a:p>
        </p:txBody>
      </p:sp>
      <p:sp>
        <p:nvSpPr>
          <p:cNvPr id="1314" name="Google Shape;1314;p184"/>
          <p:cNvSpPr txBox="1"/>
          <p:nvPr/>
        </p:nvSpPr>
        <p:spPr>
          <a:xfrm>
            <a:off x="3208925" y="4646575"/>
            <a:ext cx="1855500" cy="34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highlight>
                  <a:srgbClr val="FFFFFF"/>
                </a:highlight>
              </a:rPr>
              <a:t>Query of the Month Club</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pic>
        <p:nvPicPr>
          <p:cNvPr id="1320" name="Google Shape;1320;p185"/>
          <p:cNvPicPr preferRelativeResize="0"/>
          <p:nvPr/>
        </p:nvPicPr>
        <p:blipFill rotWithShape="1">
          <a:blip r:embed="rId3">
            <a:alphaModFix/>
          </a:blip>
          <a:srcRect b="0" l="0" r="0" t="0"/>
          <a:stretch/>
        </p:blipFill>
        <p:spPr>
          <a:xfrm>
            <a:off x="276201" y="1994916"/>
            <a:ext cx="4071619" cy="2770971"/>
          </a:xfrm>
          <a:prstGeom prst="rect">
            <a:avLst/>
          </a:prstGeom>
          <a:noFill/>
          <a:ln>
            <a:noFill/>
          </a:ln>
        </p:spPr>
      </p:pic>
      <p:pic>
        <p:nvPicPr>
          <p:cNvPr id="1321" name="Google Shape;1321;p185"/>
          <p:cNvPicPr preferRelativeResize="0"/>
          <p:nvPr/>
        </p:nvPicPr>
        <p:blipFill rotWithShape="1">
          <a:blip r:embed="rId4">
            <a:alphaModFix/>
          </a:blip>
          <a:srcRect b="0" l="0" r="0" t="0"/>
          <a:stretch/>
        </p:blipFill>
        <p:spPr>
          <a:xfrm>
            <a:off x="4421635" y="2223525"/>
            <a:ext cx="4555516" cy="2868851"/>
          </a:xfrm>
          <a:prstGeom prst="rect">
            <a:avLst/>
          </a:prstGeom>
          <a:noFill/>
          <a:ln>
            <a:noFill/>
          </a:ln>
        </p:spPr>
      </p:pic>
      <p:sp>
        <p:nvSpPr>
          <p:cNvPr id="1322" name="Google Shape;1322;p185"/>
          <p:cNvSpPr txBox="1"/>
          <p:nvPr/>
        </p:nvSpPr>
        <p:spPr>
          <a:xfrm>
            <a:off x="583100" y="207300"/>
            <a:ext cx="7454700" cy="254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5E6A71"/>
                </a:solidFill>
                <a:latin typeface="Calibri"/>
                <a:ea typeface="Calibri"/>
                <a:cs typeface="Calibri"/>
                <a:sym typeface="Calibri"/>
              </a:rPr>
              <a:t>web access for the PI / biologist</a:t>
            </a:r>
            <a:endParaRPr b="0" i="0" sz="24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5E6A71"/>
              </a:solidFill>
              <a:latin typeface="Calibri"/>
              <a:ea typeface="Calibri"/>
              <a:cs typeface="Calibri"/>
              <a:sym typeface="Calibri"/>
            </a:endParaRPr>
          </a:p>
          <a:p>
            <a:pPr indent="-342900" lvl="0" marL="914400" marR="0" rtl="0" algn="l">
              <a:lnSpc>
                <a:spcPct val="100000"/>
              </a:lnSpc>
              <a:spcBef>
                <a:spcPts val="0"/>
              </a:spcBef>
              <a:spcAft>
                <a:spcPts val="0"/>
              </a:spcAft>
              <a:buClr>
                <a:srgbClr val="5E6A71"/>
              </a:buClr>
              <a:buSzPts val="1800"/>
              <a:buFont typeface="Calibri"/>
              <a:buChar char="●"/>
            </a:pPr>
            <a:r>
              <a:rPr b="0" i="0" lang="en" sz="1800" u="none" cap="none" strike="noStrike">
                <a:solidFill>
                  <a:srgbClr val="5E6A71"/>
                </a:solidFill>
                <a:latin typeface="Calibri"/>
                <a:ea typeface="Calibri"/>
                <a:cs typeface="Calibri"/>
                <a:sym typeface="Calibri"/>
              </a:rPr>
              <a:t>custom cohort definition</a:t>
            </a:r>
            <a:endParaRPr b="0" i="0" sz="1800" u="none" cap="none" strike="noStrike">
              <a:solidFill>
                <a:srgbClr val="5E6A71"/>
              </a:solidFill>
              <a:latin typeface="Calibri"/>
              <a:ea typeface="Calibri"/>
              <a:cs typeface="Calibri"/>
              <a:sym typeface="Calibri"/>
            </a:endParaRPr>
          </a:p>
          <a:p>
            <a:pPr indent="-342900" lvl="0" marL="914400" marR="0" rtl="0" algn="l">
              <a:lnSpc>
                <a:spcPct val="100000"/>
              </a:lnSpc>
              <a:spcBef>
                <a:spcPts val="0"/>
              </a:spcBef>
              <a:spcAft>
                <a:spcPts val="0"/>
              </a:spcAft>
              <a:buClr>
                <a:srgbClr val="5E6A71"/>
              </a:buClr>
              <a:buSzPts val="1800"/>
              <a:buFont typeface="Calibri"/>
              <a:buChar char="●"/>
            </a:pPr>
            <a:r>
              <a:rPr b="0" i="0" lang="en" sz="1800" u="none" cap="none" strike="noStrike">
                <a:solidFill>
                  <a:srgbClr val="5E6A71"/>
                </a:solidFill>
                <a:latin typeface="Calibri"/>
                <a:ea typeface="Calibri"/>
                <a:cs typeface="Calibri"/>
                <a:sym typeface="Calibri"/>
              </a:rPr>
              <a:t>interactive data visualizations</a:t>
            </a:r>
            <a:endParaRPr b="0" i="0" sz="18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6A7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400" u="none" cap="none" strike="noStrike">
              <a:solidFill>
                <a:srgbClr val="5E6A71"/>
              </a:solidFill>
              <a:latin typeface="Calibri"/>
              <a:ea typeface="Calibri"/>
              <a:cs typeface="Calibri"/>
              <a:sym typeface="Calibri"/>
            </a:endParaRPr>
          </a:p>
        </p:txBody>
      </p:sp>
      <p:sp>
        <p:nvSpPr>
          <p:cNvPr id="1323" name="Google Shape;1323;p185"/>
          <p:cNvSpPr txBox="1"/>
          <p:nvPr/>
        </p:nvSpPr>
        <p:spPr>
          <a:xfrm>
            <a:off x="6066775" y="216875"/>
            <a:ext cx="3157200" cy="254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5E6A71"/>
                </a:solidFill>
                <a:latin typeface="Calibri"/>
                <a:ea typeface="Calibri"/>
                <a:cs typeface="Calibri"/>
                <a:sym typeface="Calibri"/>
              </a:rPr>
              <a:t>Define a cohort based on</a:t>
            </a:r>
            <a:endParaRPr b="0" i="0" sz="1800" u="none" cap="none" strike="noStrike">
              <a:solidFill>
                <a:srgbClr val="5E6A71"/>
              </a:solidFill>
              <a:latin typeface="Calibri"/>
              <a:ea typeface="Calibri"/>
              <a:cs typeface="Calibri"/>
              <a:sym typeface="Calibri"/>
            </a:endParaRPr>
          </a:p>
          <a:p>
            <a:pPr indent="-304800" lvl="0" marL="457200" marR="0" rtl="0" algn="l">
              <a:lnSpc>
                <a:spcPct val="100000"/>
              </a:lnSpc>
              <a:spcBef>
                <a:spcPts val="0"/>
              </a:spcBef>
              <a:spcAft>
                <a:spcPts val="0"/>
              </a:spcAft>
              <a:buClr>
                <a:srgbClr val="5E6A71"/>
              </a:buClr>
              <a:buSzPts val="1200"/>
              <a:buFont typeface="Calibri"/>
              <a:buChar char="➔"/>
            </a:pPr>
            <a:r>
              <a:rPr b="0" i="0" lang="en" sz="1200" u="none" cap="none" strike="noStrike">
                <a:solidFill>
                  <a:srgbClr val="5E6A71"/>
                </a:solidFill>
                <a:latin typeface="Calibri"/>
                <a:ea typeface="Calibri"/>
                <a:cs typeface="Calibri"/>
                <a:sym typeface="Calibri"/>
              </a:rPr>
              <a:t>clinical information (</a:t>
            </a:r>
            <a:r>
              <a:rPr b="0" i="1" lang="en" sz="1200" u="none" cap="none" strike="noStrike">
                <a:solidFill>
                  <a:srgbClr val="5E6A71"/>
                </a:solidFill>
                <a:latin typeface="Calibri"/>
                <a:ea typeface="Calibri"/>
                <a:cs typeface="Calibri"/>
                <a:sym typeface="Calibri"/>
              </a:rPr>
              <a:t>eg</a:t>
            </a:r>
            <a:r>
              <a:rPr b="0" i="0" lang="en" sz="1200" u="none" cap="none" strike="noStrike">
                <a:solidFill>
                  <a:srgbClr val="5E6A71"/>
                </a:solidFill>
                <a:latin typeface="Calibri"/>
                <a:ea typeface="Calibri"/>
                <a:cs typeface="Calibri"/>
                <a:sym typeface="Calibri"/>
              </a:rPr>
              <a:t> diagnosis, subtype, gender, survival, </a:t>
            </a:r>
            <a:r>
              <a:rPr b="0" i="1" lang="en" sz="1200" u="none" cap="none" strike="noStrike">
                <a:solidFill>
                  <a:srgbClr val="5E6A71"/>
                </a:solidFill>
                <a:latin typeface="Calibri"/>
                <a:ea typeface="Calibri"/>
                <a:cs typeface="Calibri"/>
                <a:sym typeface="Calibri"/>
              </a:rPr>
              <a:t>etc</a:t>
            </a:r>
            <a:r>
              <a:rPr b="0" i="0" lang="en" sz="1200" u="none" cap="none" strike="noStrike">
                <a:solidFill>
                  <a:srgbClr val="5E6A71"/>
                </a:solidFill>
                <a:latin typeface="Calibri"/>
                <a:ea typeface="Calibri"/>
                <a:cs typeface="Calibri"/>
                <a:sym typeface="Calibri"/>
              </a:rPr>
              <a:t>)</a:t>
            </a:r>
            <a:endParaRPr b="0" i="0" sz="1200" u="none" cap="none" strike="noStrike">
              <a:solidFill>
                <a:srgbClr val="5E6A71"/>
              </a:solidFill>
              <a:latin typeface="Calibri"/>
              <a:ea typeface="Calibri"/>
              <a:cs typeface="Calibri"/>
              <a:sym typeface="Calibri"/>
            </a:endParaRPr>
          </a:p>
          <a:p>
            <a:pPr indent="-304800" lvl="0" marL="457200" marR="0" rtl="0" algn="l">
              <a:lnSpc>
                <a:spcPct val="100000"/>
              </a:lnSpc>
              <a:spcBef>
                <a:spcPts val="0"/>
              </a:spcBef>
              <a:spcAft>
                <a:spcPts val="0"/>
              </a:spcAft>
              <a:buClr>
                <a:srgbClr val="5E6A71"/>
              </a:buClr>
              <a:buSzPts val="1200"/>
              <a:buFont typeface="Calibri"/>
              <a:buChar char="➔"/>
            </a:pPr>
            <a:r>
              <a:rPr b="0" i="0" lang="en" sz="1200" u="none" cap="none" strike="noStrike">
                <a:solidFill>
                  <a:srgbClr val="5E6A71"/>
                </a:solidFill>
                <a:latin typeface="Calibri"/>
                <a:ea typeface="Calibri"/>
                <a:cs typeface="Calibri"/>
                <a:sym typeface="Calibri"/>
              </a:rPr>
              <a:t>data-availability (</a:t>
            </a:r>
            <a:r>
              <a:rPr b="0" i="1" lang="en" sz="1200" u="none" cap="none" strike="noStrike">
                <a:solidFill>
                  <a:srgbClr val="5E6A71"/>
                </a:solidFill>
                <a:latin typeface="Calibri"/>
                <a:ea typeface="Calibri"/>
                <a:cs typeface="Calibri"/>
                <a:sym typeface="Calibri"/>
              </a:rPr>
              <a:t>eg</a:t>
            </a:r>
            <a:r>
              <a:rPr b="0" i="0" lang="en" sz="1200" u="none" cap="none" strike="noStrike">
                <a:solidFill>
                  <a:srgbClr val="5E6A71"/>
                </a:solidFill>
                <a:latin typeface="Calibri"/>
                <a:ea typeface="Calibri"/>
                <a:cs typeface="Calibri"/>
                <a:sym typeface="Calibri"/>
              </a:rPr>
              <a:t> DNA methylation, miRNA, somatic mutations, radiology and/or diagnostic images, </a:t>
            </a:r>
            <a:r>
              <a:rPr b="0" i="1" lang="en" sz="1200" u="none" cap="none" strike="noStrike">
                <a:solidFill>
                  <a:srgbClr val="5E6A71"/>
                </a:solidFill>
                <a:latin typeface="Calibri"/>
                <a:ea typeface="Calibri"/>
                <a:cs typeface="Calibri"/>
                <a:sym typeface="Calibri"/>
              </a:rPr>
              <a:t>etc</a:t>
            </a:r>
            <a:r>
              <a:rPr b="0" i="0" lang="en" sz="1200" u="none" cap="none" strike="noStrike">
                <a:solidFill>
                  <a:srgbClr val="5E6A71"/>
                </a:solidFill>
                <a:latin typeface="Calibri"/>
                <a:ea typeface="Calibri"/>
                <a:cs typeface="Calibri"/>
                <a:sym typeface="Calibri"/>
              </a:rPr>
              <a:t>)</a:t>
            </a:r>
            <a:endParaRPr b="0" i="0" sz="1200" u="none" cap="none" strike="noStrike">
              <a:solidFill>
                <a:srgbClr val="5E6A71"/>
              </a:solidFill>
              <a:latin typeface="Calibri"/>
              <a:ea typeface="Calibri"/>
              <a:cs typeface="Calibri"/>
              <a:sym typeface="Calibri"/>
            </a:endParaRPr>
          </a:p>
          <a:p>
            <a:pPr indent="-304800" lvl="0" marL="457200" marR="0" rtl="0" algn="l">
              <a:lnSpc>
                <a:spcPct val="100000"/>
              </a:lnSpc>
              <a:spcBef>
                <a:spcPts val="0"/>
              </a:spcBef>
              <a:spcAft>
                <a:spcPts val="0"/>
              </a:spcAft>
              <a:buClr>
                <a:srgbClr val="5E6A71"/>
              </a:buClr>
              <a:buSzPts val="1200"/>
              <a:buFont typeface="Calibri"/>
              <a:buChar char="➔"/>
            </a:pPr>
            <a:r>
              <a:rPr b="0" i="0" lang="en" sz="1200" u="none" cap="none" strike="noStrike">
                <a:solidFill>
                  <a:srgbClr val="5E6A71"/>
                </a:solidFill>
                <a:latin typeface="Calibri"/>
                <a:ea typeface="Calibri"/>
                <a:cs typeface="Calibri"/>
                <a:sym typeface="Calibri"/>
              </a:rPr>
              <a:t>molecular phenotypes (</a:t>
            </a:r>
            <a:r>
              <a:rPr b="0" i="1" lang="en" sz="1200" u="none" cap="none" strike="noStrike">
                <a:solidFill>
                  <a:srgbClr val="5E6A71"/>
                </a:solidFill>
                <a:latin typeface="Calibri"/>
                <a:ea typeface="Calibri"/>
                <a:cs typeface="Calibri"/>
                <a:sym typeface="Calibri"/>
              </a:rPr>
              <a:t>eg</a:t>
            </a:r>
            <a:r>
              <a:rPr b="0" i="0" lang="en" sz="1200" u="none" cap="none" strike="noStrike">
                <a:solidFill>
                  <a:srgbClr val="5E6A71"/>
                </a:solidFill>
                <a:latin typeface="Calibri"/>
                <a:ea typeface="Calibri"/>
                <a:cs typeface="Calibri"/>
                <a:sym typeface="Calibri"/>
              </a:rPr>
              <a:t> TP53 mutation, EGFR amplification, </a:t>
            </a:r>
            <a:r>
              <a:rPr b="0" i="1" lang="en" sz="1200" u="none" cap="none" strike="noStrike">
                <a:solidFill>
                  <a:srgbClr val="5E6A71"/>
                </a:solidFill>
                <a:latin typeface="Calibri"/>
                <a:ea typeface="Calibri"/>
                <a:cs typeface="Calibri"/>
                <a:sym typeface="Calibri"/>
              </a:rPr>
              <a:t>etc</a:t>
            </a:r>
            <a:r>
              <a:rPr b="0" i="0" lang="en" sz="1200" u="none" cap="none" strike="noStrike">
                <a:solidFill>
                  <a:srgbClr val="5E6A71"/>
                </a:solidFill>
                <a:latin typeface="Calibri"/>
                <a:ea typeface="Calibri"/>
                <a:cs typeface="Calibri"/>
                <a:sym typeface="Calibri"/>
              </a:rPr>
              <a:t>)</a:t>
            </a:r>
            <a:endParaRPr b="0" i="0" sz="12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E6A7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200"/>
              <a:buFont typeface="Arial"/>
              <a:buNone/>
            </a:pPr>
            <a:r>
              <a:t/>
            </a:r>
            <a:endParaRPr b="0" i="0" sz="1200" u="none" cap="none" strike="noStrike">
              <a:solidFill>
                <a:srgbClr val="5E6A7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Google Shape;1329;p186"/>
          <p:cNvSpPr txBox="1"/>
          <p:nvPr/>
        </p:nvSpPr>
        <p:spPr>
          <a:xfrm>
            <a:off x="583100" y="207300"/>
            <a:ext cx="4397100" cy="84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5E6A71"/>
                </a:solidFill>
                <a:latin typeface="Calibri"/>
                <a:ea typeface="Calibri"/>
                <a:cs typeface="Calibri"/>
                <a:sym typeface="Calibri"/>
              </a:rPr>
              <a:t>web access for the PI / biologist</a:t>
            </a:r>
            <a:endParaRPr b="0" i="0" sz="24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6A7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400" u="none" cap="none" strike="noStrike">
              <a:solidFill>
                <a:srgbClr val="5E6A71"/>
              </a:solidFill>
              <a:latin typeface="Calibri"/>
              <a:ea typeface="Calibri"/>
              <a:cs typeface="Calibri"/>
              <a:sym typeface="Calibri"/>
            </a:endParaRPr>
          </a:p>
        </p:txBody>
      </p:sp>
      <p:sp>
        <p:nvSpPr>
          <p:cNvPr id="1330" name="Google Shape;1330;p186"/>
          <p:cNvSpPr txBox="1"/>
          <p:nvPr/>
        </p:nvSpPr>
        <p:spPr>
          <a:xfrm>
            <a:off x="6374900" y="708325"/>
            <a:ext cx="2533200" cy="20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E6A71"/>
              </a:solidFill>
              <a:latin typeface="Calibri"/>
              <a:ea typeface="Calibri"/>
              <a:cs typeface="Calibri"/>
              <a:sym typeface="Calibri"/>
            </a:endParaRPr>
          </a:p>
          <a:p>
            <a:pPr indent="-317500" lvl="0" marL="457200" marR="0" rtl="0" algn="l">
              <a:lnSpc>
                <a:spcPct val="100000"/>
              </a:lnSpc>
              <a:spcBef>
                <a:spcPts val="0"/>
              </a:spcBef>
              <a:spcAft>
                <a:spcPts val="0"/>
              </a:spcAft>
              <a:buClr>
                <a:srgbClr val="5E6A71"/>
              </a:buClr>
              <a:buSzPts val="1400"/>
              <a:buFont typeface="Arial"/>
              <a:buChar char="➔"/>
            </a:pPr>
            <a:r>
              <a:rPr lang="en">
                <a:solidFill>
                  <a:schemeClr val="dk1"/>
                </a:solidFill>
              </a:rPr>
              <a:t>Analyses, </a:t>
            </a:r>
            <a:endParaRPr>
              <a:solidFill>
                <a:schemeClr val="dk1"/>
              </a:solidFill>
            </a:endParaRPr>
          </a:p>
          <a:p>
            <a:pPr indent="-317500" lvl="0" marL="457200" marR="0" rtl="0" algn="l">
              <a:lnSpc>
                <a:spcPct val="100000"/>
              </a:lnSpc>
              <a:spcBef>
                <a:spcPts val="0"/>
              </a:spcBef>
              <a:spcAft>
                <a:spcPts val="0"/>
              </a:spcAft>
              <a:buClr>
                <a:srgbClr val="5E6A71"/>
              </a:buClr>
              <a:buSzPts val="1400"/>
              <a:buFont typeface="Arial"/>
              <a:buChar char="➔"/>
            </a:pPr>
            <a:r>
              <a:rPr lang="en">
                <a:solidFill>
                  <a:schemeClr val="dk1"/>
                </a:solidFill>
              </a:rPr>
              <a:t>Gene and miRNA Lists, </a:t>
            </a:r>
            <a:endParaRPr>
              <a:solidFill>
                <a:schemeClr val="dk1"/>
              </a:solidFill>
            </a:endParaRPr>
          </a:p>
          <a:p>
            <a:pPr indent="-317500" lvl="0" marL="457200" marR="0" rtl="0" algn="l">
              <a:lnSpc>
                <a:spcPct val="100000"/>
              </a:lnSpc>
              <a:spcBef>
                <a:spcPts val="0"/>
              </a:spcBef>
              <a:spcAft>
                <a:spcPts val="0"/>
              </a:spcAft>
              <a:buClr>
                <a:srgbClr val="5E6A71"/>
              </a:buClr>
              <a:buSzPts val="1400"/>
              <a:buFont typeface="Arial"/>
              <a:buChar char="➔"/>
            </a:pPr>
            <a:r>
              <a:rPr lang="en">
                <a:solidFill>
                  <a:schemeClr val="dk1"/>
                </a:solidFill>
              </a:rPr>
              <a:t>Variable Lists, </a:t>
            </a:r>
            <a:endParaRPr>
              <a:solidFill>
                <a:schemeClr val="dk1"/>
              </a:solidFill>
            </a:endParaRPr>
          </a:p>
          <a:p>
            <a:pPr indent="-317500" lvl="0" marL="457200" marR="0" rtl="0" algn="l">
              <a:lnSpc>
                <a:spcPct val="100000"/>
              </a:lnSpc>
              <a:spcBef>
                <a:spcPts val="0"/>
              </a:spcBef>
              <a:spcAft>
                <a:spcPts val="0"/>
              </a:spcAft>
              <a:buClr>
                <a:srgbClr val="5E6A71"/>
              </a:buClr>
              <a:buSzPts val="1400"/>
              <a:buFont typeface="Arial"/>
              <a:buChar char="➔"/>
            </a:pPr>
            <a:r>
              <a:rPr lang="en">
                <a:solidFill>
                  <a:schemeClr val="dk1"/>
                </a:solidFill>
              </a:rPr>
              <a:t>Cohorts, and </a:t>
            </a:r>
            <a:endParaRPr>
              <a:solidFill>
                <a:schemeClr val="dk1"/>
              </a:solidFill>
            </a:endParaRPr>
          </a:p>
          <a:p>
            <a:pPr indent="-317500" lvl="0" marL="457200" marR="0" rtl="0" algn="l">
              <a:lnSpc>
                <a:spcPct val="100000"/>
              </a:lnSpc>
              <a:spcBef>
                <a:spcPts val="0"/>
              </a:spcBef>
              <a:spcAft>
                <a:spcPts val="0"/>
              </a:spcAft>
              <a:buClr>
                <a:srgbClr val="5E6A71"/>
              </a:buClr>
              <a:buSzPts val="1400"/>
              <a:buFont typeface="Arial"/>
              <a:buChar char="➔"/>
            </a:pPr>
            <a:r>
              <a:rPr lang="en">
                <a:solidFill>
                  <a:schemeClr val="dk1"/>
                </a:solidFill>
              </a:rPr>
              <a:t>Saved Programs</a:t>
            </a:r>
            <a:endParaRPr i="0" u="none" cap="none" strike="noStrike">
              <a:solidFill>
                <a:srgbClr val="5E6A71"/>
              </a:solidFil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E6A7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200"/>
              <a:buFont typeface="Arial"/>
              <a:buNone/>
            </a:pPr>
            <a:r>
              <a:t/>
            </a:r>
            <a:endParaRPr b="0" i="0" sz="1200" u="none" cap="none" strike="noStrike">
              <a:solidFill>
                <a:srgbClr val="5E6A71"/>
              </a:solidFill>
              <a:latin typeface="Calibri"/>
              <a:ea typeface="Calibri"/>
              <a:cs typeface="Calibri"/>
              <a:sym typeface="Calibri"/>
            </a:endParaRPr>
          </a:p>
        </p:txBody>
      </p:sp>
      <p:pic>
        <p:nvPicPr>
          <p:cNvPr id="1331" name="Google Shape;1331;p186"/>
          <p:cNvPicPr preferRelativeResize="0"/>
          <p:nvPr/>
        </p:nvPicPr>
        <p:blipFill>
          <a:blip r:embed="rId3">
            <a:alphaModFix/>
          </a:blip>
          <a:stretch>
            <a:fillRect/>
          </a:stretch>
        </p:blipFill>
        <p:spPr>
          <a:xfrm>
            <a:off x="370350" y="1264075"/>
            <a:ext cx="6091950" cy="34980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pic>
        <p:nvPicPr>
          <p:cNvPr id="1337" name="Google Shape;1337;p187"/>
          <p:cNvPicPr preferRelativeResize="0"/>
          <p:nvPr/>
        </p:nvPicPr>
        <p:blipFill rotWithShape="1">
          <a:blip r:embed="rId3">
            <a:alphaModFix/>
          </a:blip>
          <a:srcRect b="0" l="0" r="0" t="0"/>
          <a:stretch/>
        </p:blipFill>
        <p:spPr>
          <a:xfrm>
            <a:off x="334025" y="139425"/>
            <a:ext cx="7945626" cy="44657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Google Shape;1343;p188"/>
          <p:cNvSpPr txBox="1"/>
          <p:nvPr/>
        </p:nvSpPr>
        <p:spPr>
          <a:xfrm>
            <a:off x="278300" y="54900"/>
            <a:ext cx="6772500" cy="39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5E6A71"/>
                </a:solidFill>
                <a:latin typeface="Calibri"/>
                <a:ea typeface="Calibri"/>
                <a:cs typeface="Calibri"/>
                <a:sym typeface="Calibri"/>
              </a:rPr>
              <a:t>Accessing ISB-CGC - Creating an account </a:t>
            </a:r>
            <a:endParaRPr b="0" i="0" sz="24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cap="none" strike="noStrike">
              <a:solidFill>
                <a:srgbClr val="5E6A7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6A7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400"/>
              <a:buFont typeface="Arial"/>
              <a:buNone/>
            </a:pPr>
            <a:r>
              <a:t/>
            </a:r>
            <a:endParaRPr b="0" i="0" sz="1400" u="none" cap="none" strike="noStrike">
              <a:solidFill>
                <a:srgbClr val="5E6A71"/>
              </a:solidFill>
              <a:latin typeface="Calibri"/>
              <a:ea typeface="Calibri"/>
              <a:cs typeface="Calibri"/>
              <a:sym typeface="Calibri"/>
            </a:endParaRPr>
          </a:p>
        </p:txBody>
      </p:sp>
      <p:sp>
        <p:nvSpPr>
          <p:cNvPr id="1344" name="Google Shape;1344;p188"/>
          <p:cNvSpPr txBox="1"/>
          <p:nvPr/>
        </p:nvSpPr>
        <p:spPr>
          <a:xfrm>
            <a:off x="354500" y="447300"/>
            <a:ext cx="8325000" cy="45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E6A71"/>
              </a:solidFill>
              <a:latin typeface="Calibri"/>
              <a:ea typeface="Calibri"/>
              <a:cs typeface="Calibri"/>
              <a:sym typeface="Calibri"/>
            </a:endParaRPr>
          </a:p>
          <a:p>
            <a:pPr indent="-317500" lvl="0" marL="457200" rtl="0" algn="just">
              <a:lnSpc>
                <a:spcPct val="115000"/>
              </a:lnSpc>
              <a:spcBef>
                <a:spcPts val="0"/>
              </a:spcBef>
              <a:spcAft>
                <a:spcPts val="0"/>
              </a:spcAft>
              <a:buClr>
                <a:srgbClr val="5E6A71"/>
              </a:buClr>
              <a:buSzPts val="1400"/>
              <a:buFont typeface="Arial"/>
              <a:buChar char="➔"/>
            </a:pPr>
            <a:r>
              <a:rPr lang="en" sz="1200">
                <a:solidFill>
                  <a:schemeClr val="dk1"/>
                </a:solidFill>
              </a:rPr>
              <a:t>You can just “sign in” to the web-app using your Google identity.</a:t>
            </a:r>
            <a:endParaRPr sz="1200">
              <a:solidFill>
                <a:schemeClr val="dk1"/>
              </a:solidFill>
            </a:endParaRPr>
          </a:p>
          <a:p>
            <a:pPr indent="-317500" lvl="0" marL="457200" rtl="0" algn="just">
              <a:lnSpc>
                <a:spcPct val="115000"/>
              </a:lnSpc>
              <a:spcBef>
                <a:spcPts val="0"/>
              </a:spcBef>
              <a:spcAft>
                <a:spcPts val="0"/>
              </a:spcAft>
              <a:buClr>
                <a:srgbClr val="5E6A71"/>
              </a:buClr>
              <a:buSzPts val="1400"/>
              <a:buFont typeface="Arial"/>
              <a:buChar char="➔"/>
            </a:pPr>
            <a:r>
              <a:rPr lang="en" sz="1200">
                <a:solidFill>
                  <a:schemeClr val="dk1"/>
                </a:solidFill>
                <a:highlight>
                  <a:srgbClr val="FFFFFF"/>
                </a:highlight>
              </a:rPr>
              <a:t>However, to run big jobs using Google Compute Engine on the TCGA data hosted by the ISB-CGC, You will need to request a Google Cloud Platform (GCP) project. To request an ISB-CGC funded Google Cloud Platform (GCP) project, please send a request to </a:t>
            </a:r>
            <a:r>
              <a:rPr lang="en" sz="1200">
                <a:solidFill>
                  <a:srgbClr val="355F7C"/>
                </a:solidFill>
                <a:highlight>
                  <a:srgbClr val="FFFFFF"/>
                </a:highlight>
              </a:rPr>
              <a:t>request-gcp@isb-cgc.org</a:t>
            </a:r>
            <a:r>
              <a:rPr lang="en" sz="1200">
                <a:solidFill>
                  <a:schemeClr val="dk1"/>
                </a:solidFill>
                <a:highlight>
                  <a:srgbClr val="FFFFFF"/>
                </a:highlight>
              </a:rPr>
              <a:t>.</a:t>
            </a:r>
            <a:endParaRPr>
              <a:solidFill>
                <a:schemeClr val="dk1"/>
              </a:solidFill>
            </a:endParaRPr>
          </a:p>
          <a:p>
            <a:pPr indent="-317500" lvl="0" marL="457200" marR="0" rtl="0" algn="l">
              <a:lnSpc>
                <a:spcPct val="115000"/>
              </a:lnSpc>
              <a:spcBef>
                <a:spcPts val="0"/>
              </a:spcBef>
              <a:spcAft>
                <a:spcPts val="0"/>
              </a:spcAft>
              <a:buClr>
                <a:srgbClr val="5E6A71"/>
              </a:buClr>
              <a:buSzPts val="1400"/>
              <a:buFont typeface="Arial"/>
              <a:buChar char="➔"/>
            </a:pPr>
            <a:r>
              <a:rPr lang="en" sz="1200">
                <a:solidFill>
                  <a:schemeClr val="dk1"/>
                </a:solidFill>
                <a:highlight>
                  <a:srgbClr val="FFFFFF"/>
                </a:highlight>
              </a:rPr>
              <a:t>Your GCP project gives you access to all of the technologies that make up the Google Cloud Platform (GCP). These technologies include BigQuery, Cloud Storage, Compute Engine, Google Genomics, etc. The ISB-CGC makes use of a variety of these technologies to provide access to the TCGA data, </a:t>
            </a:r>
            <a:r>
              <a:rPr i="1" lang="en" sz="1200">
                <a:solidFill>
                  <a:schemeClr val="dk1"/>
                </a:solidFill>
                <a:highlight>
                  <a:srgbClr val="FFFFFF"/>
                </a:highlight>
              </a:rPr>
              <a:t>without</a:t>
            </a:r>
            <a:r>
              <a:rPr lang="en" sz="1200">
                <a:solidFill>
                  <a:schemeClr val="dk1"/>
                </a:solidFill>
                <a:highlight>
                  <a:srgbClr val="FFFFFF"/>
                </a:highlight>
              </a:rPr>
              <a:t> necessarily inserting an extra interface layer between you and the GCP.</a:t>
            </a:r>
            <a:endParaRPr sz="1200">
              <a:solidFill>
                <a:schemeClr val="dk1"/>
              </a:solidFill>
              <a:highlight>
                <a:srgbClr val="FFFFFF"/>
              </a:highlight>
            </a:endParaRPr>
          </a:p>
          <a:p>
            <a:pPr indent="-304800" lvl="0" marL="457200" marR="0" rtl="0" algn="l">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rPr>
              <a:t>The connection between your GCP project (whether it is an ISB-CGC sponsored and funded project or your own personal project) and the ISB-CGC is your Google identity (also referred to as your “user credentials”). Access to all ISB-CGC hosted data is controlled using access control lists (ACLs) which define the permissions attached to each dataset, bucket, or object.</a:t>
            </a:r>
            <a:endParaRPr sz="1200">
              <a:solidFill>
                <a:schemeClr val="dk1"/>
              </a:solidFill>
              <a:highlight>
                <a:srgbClr val="FFFFFF"/>
              </a:highlight>
            </a:endParaRPr>
          </a:p>
          <a:p>
            <a:pPr indent="0" lvl="0" marL="0" marR="0" rtl="0">
              <a:lnSpc>
                <a:spcPct val="100000"/>
              </a:lnSpc>
              <a:spcBef>
                <a:spcPts val="0"/>
              </a:spcBef>
              <a:spcAft>
                <a:spcPts val="0"/>
              </a:spcAft>
              <a:buNone/>
            </a:pPr>
            <a:r>
              <a:rPr lang="en" sz="2400">
                <a:solidFill>
                  <a:srgbClr val="5E6A71"/>
                </a:solidFill>
                <a:latin typeface="Calibri"/>
                <a:ea typeface="Calibri"/>
                <a:cs typeface="Calibri"/>
                <a:sym typeface="Calibri"/>
              </a:rPr>
              <a:t>Accessing Controlled Data</a:t>
            </a:r>
            <a:endParaRPr sz="2400">
              <a:solidFill>
                <a:srgbClr val="5E6A71"/>
              </a:solidFill>
              <a:latin typeface="Calibri"/>
              <a:ea typeface="Calibri"/>
              <a:cs typeface="Calibri"/>
              <a:sym typeface="Calibri"/>
            </a:endParaRPr>
          </a:p>
          <a:p>
            <a:pPr indent="-317500" lvl="0" marL="457200" rtl="0" algn="just">
              <a:lnSpc>
                <a:spcPct val="115000"/>
              </a:lnSpc>
              <a:spcBef>
                <a:spcPts val="800"/>
              </a:spcBef>
              <a:spcAft>
                <a:spcPts val="0"/>
              </a:spcAft>
              <a:buClr>
                <a:srgbClr val="5E6A71"/>
              </a:buClr>
              <a:buSzPts val="1400"/>
              <a:buFont typeface="Arial"/>
              <a:buChar char="➔"/>
            </a:pPr>
            <a:r>
              <a:rPr lang="en" sz="1200">
                <a:solidFill>
                  <a:schemeClr val="dk1"/>
                </a:solidFill>
                <a:highlight>
                  <a:srgbClr val="FFFFFF"/>
                </a:highlight>
              </a:rPr>
              <a:t>Through interactive computing (</a:t>
            </a:r>
            <a:r>
              <a:rPr i="1" lang="en" sz="1200">
                <a:solidFill>
                  <a:schemeClr val="dk1"/>
                </a:solidFill>
                <a:highlight>
                  <a:srgbClr val="FFFFFF"/>
                </a:highlight>
              </a:rPr>
              <a:t>eg</a:t>
            </a:r>
            <a:r>
              <a:rPr lang="en" sz="1200">
                <a:solidFill>
                  <a:schemeClr val="dk1"/>
                </a:solidFill>
                <a:highlight>
                  <a:srgbClr val="FFFFFF"/>
                </a:highlight>
              </a:rPr>
              <a:t> the Web App or R Studio), </a:t>
            </a:r>
            <a:endParaRPr sz="1200">
              <a:solidFill>
                <a:schemeClr val="dk1"/>
              </a:solidFill>
              <a:highlight>
                <a:srgbClr val="FFFFFF"/>
              </a:highlight>
            </a:endParaRPr>
          </a:p>
          <a:p>
            <a:pPr indent="-317500" lvl="0" marL="457200" rtl="0" algn="just">
              <a:lnSpc>
                <a:spcPct val="115000"/>
              </a:lnSpc>
              <a:spcBef>
                <a:spcPts val="0"/>
              </a:spcBef>
              <a:spcAft>
                <a:spcPts val="0"/>
              </a:spcAft>
              <a:buClr>
                <a:srgbClr val="5E6A71"/>
              </a:buClr>
              <a:buSzPts val="1400"/>
              <a:buFont typeface="Arial"/>
              <a:buChar char="➔"/>
            </a:pPr>
            <a:r>
              <a:rPr lang="en" sz="1200">
                <a:solidFill>
                  <a:schemeClr val="dk1"/>
                </a:solidFill>
                <a:highlight>
                  <a:srgbClr val="FFFFFF"/>
                </a:highlight>
              </a:rPr>
              <a:t>or programmatically (</a:t>
            </a:r>
            <a:r>
              <a:rPr i="1" lang="en" sz="1200">
                <a:solidFill>
                  <a:schemeClr val="dk1"/>
                </a:solidFill>
                <a:highlight>
                  <a:srgbClr val="FFFFFF"/>
                </a:highlight>
              </a:rPr>
              <a:t>eg</a:t>
            </a:r>
            <a:r>
              <a:rPr lang="en" sz="1200">
                <a:solidFill>
                  <a:schemeClr val="dk1"/>
                </a:solidFill>
                <a:highlight>
                  <a:srgbClr val="FFFFFF"/>
                </a:highlight>
              </a:rPr>
              <a:t> a program running from a Google Virtual Machine Compute Engine you have started)</a:t>
            </a:r>
            <a:endParaRPr sz="1200">
              <a:solidFill>
                <a:schemeClr val="dk1"/>
              </a:solidFill>
              <a:highlight>
                <a:srgbClr val="FFFFFF"/>
              </a:highlight>
            </a:endParaRPr>
          </a:p>
          <a:p>
            <a:pPr indent="-304800" lvl="0" marL="457200" rtl="0" algn="just">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rPr>
              <a:t>first associate (or “link”) your Google identity (which you use to sign in to the ISB-CGC Web App and access the Google Cloud) with a valid NIH login associated with a dbGaP data-access request</a:t>
            </a:r>
            <a:endParaRPr sz="1200">
              <a:solidFill>
                <a:schemeClr val="dk1"/>
              </a:solidFill>
              <a:highlight>
                <a:srgbClr val="FFFFFF"/>
              </a:highlight>
            </a:endParaRPr>
          </a:p>
          <a:p>
            <a:pPr indent="-304800" lvl="0" marL="457200" rtl="0" algn="just">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rPr>
              <a:t>This is done through the Web App</a:t>
            </a:r>
            <a:endParaRPr sz="1200">
              <a:solidFill>
                <a:schemeClr val="dk1"/>
              </a:solidFill>
              <a:highlight>
                <a:srgbClr val="FFFFFF"/>
              </a:highlight>
            </a:endParaRPr>
          </a:p>
          <a:p>
            <a:pPr indent="0" lvl="0" marL="0" marR="0" rtl="0">
              <a:lnSpc>
                <a:spcPct val="115000"/>
              </a:lnSpc>
              <a:spcBef>
                <a:spcPts val="0"/>
              </a:spcBef>
              <a:spcAft>
                <a:spcPts val="0"/>
              </a:spcAft>
              <a:buNone/>
            </a:pPr>
            <a:r>
              <a:t/>
            </a:r>
            <a:endParaRPr sz="2400">
              <a:solidFill>
                <a:srgbClr val="5E6A71"/>
              </a:solidFill>
              <a:latin typeface="Calibri"/>
              <a:ea typeface="Calibri"/>
              <a:cs typeface="Calibri"/>
              <a:sym typeface="Calibri"/>
            </a:endParaRPr>
          </a:p>
          <a:p>
            <a:pPr indent="0" lvl="0" marL="0" marR="0" rtl="0">
              <a:lnSpc>
                <a:spcPct val="115000"/>
              </a:lnSpc>
              <a:spcBef>
                <a:spcPts val="800"/>
              </a:spcBef>
              <a:spcAft>
                <a:spcPts val="0"/>
              </a:spcAft>
              <a:buNone/>
            </a:pPr>
            <a:r>
              <a:t/>
            </a:r>
            <a:endParaRPr sz="1200">
              <a:solidFill>
                <a:schemeClr val="dk1"/>
              </a:solidFill>
              <a:highlight>
                <a:srgbClr val="FFFFFF"/>
              </a:highlight>
            </a:endParaRPr>
          </a:p>
          <a:p>
            <a:pPr indent="0" lvl="0" marL="0" marR="0" rtl="0" algn="l">
              <a:lnSpc>
                <a:spcPct val="115000"/>
              </a:lnSpc>
              <a:spcBef>
                <a:spcPts val="800"/>
              </a:spcBef>
              <a:spcAft>
                <a:spcPts val="0"/>
              </a:spcAft>
              <a:buNone/>
            </a:pPr>
            <a:r>
              <a:t/>
            </a:r>
            <a:endParaRPr sz="1200">
              <a:solidFill>
                <a:schemeClr val="dk1"/>
              </a:solidFill>
              <a:highlight>
                <a:srgbClr val="FFFFFF"/>
              </a:high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E6A71"/>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200"/>
              <a:buFont typeface="Arial"/>
              <a:buNone/>
            </a:pPr>
            <a:r>
              <a:t/>
            </a:r>
            <a:endParaRPr b="0" i="0" sz="1200" u="none" cap="none" strike="noStrike">
              <a:solidFill>
                <a:srgbClr val="5E6A7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189"/>
          <p:cNvSpPr txBox="1"/>
          <p:nvPr/>
        </p:nvSpPr>
        <p:spPr>
          <a:xfrm>
            <a:off x="844650" y="120500"/>
            <a:ext cx="7454700" cy="519600"/>
          </a:xfrm>
          <a:prstGeom prst="rect">
            <a:avLst/>
          </a:prstGeom>
          <a:noFill/>
          <a:ln>
            <a:noFill/>
          </a:ln>
        </p:spPr>
        <p:txBody>
          <a:bodyPr anchorCtr="0" anchor="t" bIns="45700" lIns="91425" spcFirstLastPara="1" rIns="91425" wrap="square" tIns="45700">
            <a:noAutofit/>
          </a:bodyPr>
          <a:lstStyle/>
          <a:p>
            <a:pPr indent="0" lvl="0" marL="0" marR="0" rtl="0">
              <a:lnSpc>
                <a:spcPct val="115000"/>
              </a:lnSpc>
              <a:spcBef>
                <a:spcPts val="0"/>
              </a:spcBef>
              <a:spcAft>
                <a:spcPts val="800"/>
              </a:spcAft>
              <a:buClr>
                <a:schemeClr val="dk1"/>
              </a:buClr>
              <a:buSzPts val="1100"/>
              <a:buFont typeface="Arial"/>
              <a:buNone/>
            </a:pPr>
            <a:r>
              <a:rPr lang="en" sz="2400">
                <a:solidFill>
                  <a:srgbClr val="20435C"/>
                </a:solidFill>
                <a:latin typeface="Trebuchet MS"/>
                <a:ea typeface="Trebuchet MS"/>
                <a:cs typeface="Trebuchet MS"/>
                <a:sym typeface="Trebuchet MS"/>
              </a:rPr>
              <a:t>ISB-CGC “Cloud Credits” Available for Researchers</a:t>
            </a:r>
            <a:endParaRPr sz="1800">
              <a:solidFill>
                <a:srgbClr val="5E6A71"/>
              </a:solidFill>
              <a:latin typeface="Calibri"/>
              <a:ea typeface="Calibri"/>
              <a:cs typeface="Calibri"/>
              <a:sym typeface="Calibri"/>
            </a:endParaRPr>
          </a:p>
        </p:txBody>
      </p:sp>
      <p:graphicFrame>
        <p:nvGraphicFramePr>
          <p:cNvPr id="1351" name="Google Shape;1351;p189"/>
          <p:cNvGraphicFramePr/>
          <p:nvPr/>
        </p:nvGraphicFramePr>
        <p:xfrm>
          <a:off x="818675" y="892225"/>
          <a:ext cx="3000000" cy="3000000"/>
        </p:xfrm>
        <a:graphic>
          <a:graphicData uri="http://schemas.openxmlformats.org/drawingml/2006/table">
            <a:tbl>
              <a:tblPr>
                <a:noFill/>
                <a:tableStyleId>{0E8FCE52-5908-4E5E-AD90-F9DB9B3D5927}</a:tableStyleId>
              </a:tblPr>
              <a:tblGrid>
                <a:gridCol w="858800"/>
                <a:gridCol w="1588100"/>
                <a:gridCol w="5154525"/>
              </a:tblGrid>
              <a:tr h="386150">
                <a:tc>
                  <a:txBody>
                    <a:bodyPr>
                      <a:noAutofit/>
                    </a:bodyPr>
                    <a:lstStyle/>
                    <a:p>
                      <a:pPr indent="0" lvl="0" marL="0" rtl="0">
                        <a:spcBef>
                          <a:spcPts val="0"/>
                        </a:spcBef>
                        <a:spcAft>
                          <a:spcPts val="0"/>
                        </a:spcAft>
                        <a:buNone/>
                      </a:pPr>
                      <a:r>
                        <a:rPr b="1" lang="en" sz="1200">
                          <a:solidFill>
                            <a:schemeClr val="dk1"/>
                          </a:solidFill>
                          <a:highlight>
                            <a:srgbClr val="FFFFFF"/>
                          </a:highlight>
                        </a:rPr>
                        <a:t>Tier 1</a:t>
                      </a:r>
                      <a:endParaRPr/>
                    </a:p>
                  </a:txBody>
                  <a:tcPr marT="91425" marB="91425" marR="91425" marL="91425"/>
                </a:tc>
                <a:tc>
                  <a:txBody>
                    <a:bodyPr>
                      <a:noAutofit/>
                    </a:bodyPr>
                    <a:lstStyle/>
                    <a:p>
                      <a:pPr indent="0" lvl="0" marL="0" rtl="0">
                        <a:spcBef>
                          <a:spcPts val="0"/>
                        </a:spcBef>
                        <a:spcAft>
                          <a:spcPts val="0"/>
                        </a:spcAft>
                        <a:buNone/>
                      </a:pPr>
                      <a:r>
                        <a:rPr lang="en" sz="1200">
                          <a:solidFill>
                            <a:schemeClr val="dk1"/>
                          </a:solidFill>
                          <a:highlight>
                            <a:srgbClr val="FFFFFF"/>
                          </a:highlight>
                        </a:rPr>
                        <a:t>$300 Free Trial </a:t>
                      </a:r>
                      <a:endParaRPr/>
                    </a:p>
                  </a:txBody>
                  <a:tcPr marT="91425" marB="91425" marR="91425" marL="91425"/>
                </a:tc>
                <a:tc>
                  <a:txBody>
                    <a:bodyPr>
                      <a:noAutofit/>
                    </a:bodyPr>
                    <a:lstStyle/>
                    <a:p>
                      <a:pPr indent="0" lvl="0" marL="0" rtl="0">
                        <a:spcBef>
                          <a:spcPts val="0"/>
                        </a:spcBef>
                        <a:spcAft>
                          <a:spcPts val="0"/>
                        </a:spcAft>
                        <a:buNone/>
                      </a:pPr>
                      <a:r>
                        <a:rPr lang="en" sz="1200">
                          <a:solidFill>
                            <a:schemeClr val="dk1"/>
                          </a:solidFill>
                          <a:highlight>
                            <a:srgbClr val="FFFFFF"/>
                          </a:highlight>
                        </a:rPr>
                        <a:t>New Google Cloud Platform (GCP) users</a:t>
                      </a:r>
                      <a:endParaRPr sz="1200">
                        <a:solidFill>
                          <a:schemeClr val="dk1"/>
                        </a:solidFill>
                        <a:highlight>
                          <a:srgbClr val="FFFFFF"/>
                        </a:highlight>
                      </a:endParaRPr>
                    </a:p>
                  </a:txBody>
                  <a:tcPr marT="91425" marB="91425" marR="91425" marL="91425"/>
                </a:tc>
              </a:tr>
              <a:tr h="552175">
                <a:tc>
                  <a:txBody>
                    <a:bodyPr>
                      <a:noAutofit/>
                    </a:bodyPr>
                    <a:lstStyle/>
                    <a:p>
                      <a:pPr indent="0" lvl="0" marL="0" rtl="0">
                        <a:spcBef>
                          <a:spcPts val="0"/>
                        </a:spcBef>
                        <a:spcAft>
                          <a:spcPts val="0"/>
                        </a:spcAft>
                        <a:buNone/>
                      </a:pPr>
                      <a:r>
                        <a:rPr b="1" lang="en" sz="1200">
                          <a:solidFill>
                            <a:schemeClr val="dk1"/>
                          </a:solidFill>
                          <a:highlight>
                            <a:srgbClr val="FFFFFF"/>
                          </a:highlight>
                        </a:rPr>
                        <a:t>Tier 2</a:t>
                      </a:r>
                      <a:endParaRPr/>
                    </a:p>
                  </a:txBody>
                  <a:tcPr marT="91425" marB="91425" marR="91425" marL="91425"/>
                </a:tc>
                <a:tc>
                  <a:txBody>
                    <a:bodyPr>
                      <a:noAutofit/>
                    </a:bodyPr>
                    <a:lstStyle/>
                    <a:p>
                      <a:pPr indent="0" lvl="0" marL="0" rtl="0">
                        <a:spcBef>
                          <a:spcPts val="0"/>
                        </a:spcBef>
                        <a:spcAft>
                          <a:spcPts val="0"/>
                        </a:spcAft>
                        <a:buNone/>
                      </a:pPr>
                      <a:r>
                        <a:rPr lang="en" sz="1200">
                          <a:solidFill>
                            <a:schemeClr val="dk1"/>
                          </a:solidFill>
                          <a:highlight>
                            <a:srgbClr val="FFFFFF"/>
                          </a:highlight>
                        </a:rPr>
                        <a:t>$1,000</a:t>
                      </a:r>
                      <a:endParaRPr/>
                    </a:p>
                  </a:txBody>
                  <a:tcPr marT="91425" marB="91425" marR="91425" marL="91425"/>
                </a:tc>
                <a:tc>
                  <a:txBody>
                    <a:bodyPr>
                      <a:noAutofit/>
                    </a:bodyPr>
                    <a:lstStyle/>
                    <a:p>
                      <a:pPr indent="0" lvl="0" marL="0" rtl="0">
                        <a:spcBef>
                          <a:spcPts val="0"/>
                        </a:spcBef>
                        <a:spcAft>
                          <a:spcPts val="0"/>
                        </a:spcAft>
                        <a:buNone/>
                      </a:pPr>
                      <a:r>
                        <a:rPr lang="en" sz="1200">
                          <a:solidFill>
                            <a:schemeClr val="dk1"/>
                          </a:solidFill>
                          <a:highlight>
                            <a:srgbClr val="FFFFFF"/>
                          </a:highlight>
                        </a:rPr>
                        <a:t>Provide details about project goals, expected costs, </a:t>
                      </a:r>
                      <a:r>
                        <a:rPr i="1" lang="en" sz="1200">
                          <a:solidFill>
                            <a:schemeClr val="dk1"/>
                          </a:solidFill>
                          <a:highlight>
                            <a:srgbClr val="FFFFFF"/>
                          </a:highlight>
                        </a:rPr>
                        <a:t>etc</a:t>
                      </a:r>
                      <a:r>
                        <a:rPr lang="en" sz="1200">
                          <a:solidFill>
                            <a:schemeClr val="dk1"/>
                          </a:solidFill>
                          <a:highlight>
                            <a:srgbClr val="FFFFFF"/>
                          </a:highlight>
                        </a:rPr>
                        <a:t>, and provide feedback to ISB-CGC team</a:t>
                      </a:r>
                      <a:endParaRPr/>
                    </a:p>
                  </a:txBody>
                  <a:tcPr marT="91425" marB="91425" marR="91425" marL="91425"/>
                </a:tc>
              </a:tr>
              <a:tr h="552175">
                <a:tc>
                  <a:txBody>
                    <a:bodyPr>
                      <a:noAutofit/>
                    </a:bodyPr>
                    <a:lstStyle/>
                    <a:p>
                      <a:pPr indent="0" lvl="0" marL="0" rtl="0">
                        <a:spcBef>
                          <a:spcPts val="0"/>
                        </a:spcBef>
                        <a:spcAft>
                          <a:spcPts val="0"/>
                        </a:spcAft>
                        <a:buNone/>
                      </a:pPr>
                      <a:r>
                        <a:rPr b="1" lang="en" sz="1200">
                          <a:solidFill>
                            <a:schemeClr val="dk1"/>
                          </a:solidFill>
                          <a:highlight>
                            <a:srgbClr val="FFFFFF"/>
                          </a:highlight>
                        </a:rPr>
                        <a:t>Tier 3</a:t>
                      </a:r>
                      <a:endParaRPr/>
                    </a:p>
                  </a:txBody>
                  <a:tcPr marT="91425" marB="91425" marR="91425" marL="91425"/>
                </a:tc>
                <a:tc>
                  <a:txBody>
                    <a:bodyPr>
                      <a:noAutofit/>
                    </a:bodyPr>
                    <a:lstStyle/>
                    <a:p>
                      <a:pPr indent="0" lvl="0" marL="0" rtl="0">
                        <a:spcBef>
                          <a:spcPts val="0"/>
                        </a:spcBef>
                        <a:spcAft>
                          <a:spcPts val="0"/>
                        </a:spcAft>
                        <a:buNone/>
                      </a:pPr>
                      <a:r>
                        <a:rPr lang="en" sz="1200">
                          <a:highlight>
                            <a:srgbClr val="FFFFFF"/>
                          </a:highlight>
                        </a:rPr>
                        <a:t>Up to $10,000</a:t>
                      </a:r>
                      <a:endParaRPr sz="1200">
                        <a:highlight>
                          <a:srgbClr val="FFFFFF"/>
                        </a:highlight>
                      </a:endParaRPr>
                    </a:p>
                  </a:txBody>
                  <a:tcPr marT="9525" marB="9525" marR="76200" marL="47625">
                    <a:lnB cap="flat" cmpd="sng" w="9525">
                      <a:solidFill>
                        <a:srgbClr val="AAAAAA"/>
                      </a:solidFill>
                      <a:prstDash val="solid"/>
                      <a:round/>
                      <a:headEnd len="sm" w="sm" type="none"/>
                      <a:tailEnd len="sm" w="sm" type="none"/>
                    </a:lnB>
                  </a:tcPr>
                </a:tc>
                <a:tc>
                  <a:txBody>
                    <a:bodyPr>
                      <a:noAutofit/>
                    </a:bodyPr>
                    <a:lstStyle/>
                    <a:p>
                      <a:pPr indent="0" lvl="0" marL="0" rtl="0">
                        <a:spcBef>
                          <a:spcPts val="0"/>
                        </a:spcBef>
                        <a:spcAft>
                          <a:spcPts val="0"/>
                        </a:spcAft>
                        <a:buNone/>
                      </a:pPr>
                      <a:r>
                        <a:rPr lang="en" sz="1200">
                          <a:solidFill>
                            <a:schemeClr val="dk1"/>
                          </a:solidFill>
                          <a:highlight>
                            <a:srgbClr val="FFFFFF"/>
                          </a:highlight>
                        </a:rPr>
                        <a:t>Provide project details such as scientific goals, collaboration details, </a:t>
                      </a:r>
                      <a:r>
                        <a:rPr i="1" lang="en" sz="1200">
                          <a:solidFill>
                            <a:schemeClr val="dk1"/>
                          </a:solidFill>
                          <a:highlight>
                            <a:srgbClr val="FFFFFF"/>
                          </a:highlight>
                        </a:rPr>
                        <a:t>etc</a:t>
                      </a:r>
                      <a:r>
                        <a:rPr lang="en" sz="1200">
                          <a:solidFill>
                            <a:schemeClr val="dk1"/>
                          </a:solidFill>
                          <a:highlight>
                            <a:srgbClr val="FFFFFF"/>
                          </a:highlight>
                        </a:rPr>
                        <a:t>, and provide feedback</a:t>
                      </a:r>
                      <a:endParaRPr/>
                    </a:p>
                  </a:txBody>
                  <a:tcPr marT="91425" marB="91425" marR="91425" marL="91425"/>
                </a:tc>
              </a:tr>
              <a:tr h="540275">
                <a:tc>
                  <a:txBody>
                    <a:bodyPr>
                      <a:noAutofit/>
                    </a:bodyPr>
                    <a:lstStyle/>
                    <a:p>
                      <a:pPr indent="0" lvl="0" marL="0" rtl="0">
                        <a:spcBef>
                          <a:spcPts val="0"/>
                        </a:spcBef>
                        <a:spcAft>
                          <a:spcPts val="0"/>
                        </a:spcAft>
                        <a:buNone/>
                      </a:pPr>
                      <a:r>
                        <a:rPr b="1" lang="en" sz="1200">
                          <a:solidFill>
                            <a:schemeClr val="dk1"/>
                          </a:solidFill>
                          <a:highlight>
                            <a:srgbClr val="FFFFFF"/>
                          </a:highlight>
                        </a:rPr>
                        <a:t>Tier 4</a:t>
                      </a:r>
                      <a:endParaRPr/>
                    </a:p>
                  </a:txBody>
                  <a:tcPr marT="91425" marB="91425" marR="91425" marL="91425"/>
                </a:tc>
                <a:tc>
                  <a:txBody>
                    <a:bodyPr>
                      <a:noAutofit/>
                    </a:bodyPr>
                    <a:lstStyle/>
                    <a:p>
                      <a:pPr indent="0" lvl="0" marL="0" rtl="0">
                        <a:spcBef>
                          <a:spcPts val="0"/>
                        </a:spcBef>
                        <a:spcAft>
                          <a:spcPts val="0"/>
                        </a:spcAft>
                        <a:buNone/>
                      </a:pPr>
                      <a:r>
                        <a:rPr lang="en" sz="1200">
                          <a:solidFill>
                            <a:schemeClr val="dk1"/>
                          </a:solidFill>
                          <a:highlight>
                            <a:srgbClr val="FFFFFF"/>
                          </a:highlight>
                        </a:rPr>
                        <a:t>More than $10,000</a:t>
                      </a:r>
                      <a:endParaRPr/>
                    </a:p>
                  </a:txBody>
                  <a:tcPr marT="91425" marB="91425" marR="91425" marL="91425">
                    <a:lnT cap="flat" cmpd="sng" w="9525">
                      <a:solidFill>
                        <a:srgbClr val="AAAAAA"/>
                      </a:solidFill>
                      <a:prstDash val="solid"/>
                      <a:round/>
                      <a:headEnd len="sm" w="sm" type="none"/>
                      <a:tailEnd len="sm" w="sm" type="none"/>
                    </a:lnT>
                  </a:tcPr>
                </a:tc>
                <a:tc>
                  <a:txBody>
                    <a:bodyPr>
                      <a:noAutofit/>
                    </a:bodyPr>
                    <a:lstStyle/>
                    <a:p>
                      <a:pPr indent="0" lvl="0" marL="0" rtl="0">
                        <a:spcBef>
                          <a:spcPts val="0"/>
                        </a:spcBef>
                        <a:spcAft>
                          <a:spcPts val="0"/>
                        </a:spcAft>
                        <a:buNone/>
                      </a:pPr>
                      <a:r>
                        <a:rPr lang="en" sz="1200">
                          <a:solidFill>
                            <a:schemeClr val="dk1"/>
                          </a:solidFill>
                          <a:highlight>
                            <a:srgbClr val="FFFFFF"/>
                          </a:highlight>
                        </a:rPr>
                        <a:t>Available in exceptional cases, if researchers can justify the need for additional support. Requires approval by NCI program office</a:t>
                      </a:r>
                      <a:endParaRPr/>
                    </a:p>
                  </a:txBody>
                  <a:tcPr marT="91425" marB="91425" marR="91425" marL="91425"/>
                </a:tc>
              </a:tr>
              <a:tr h="386150">
                <a:tc gridSpan="3">
                  <a:txBody>
                    <a:bodyPr>
                      <a:noAutofit/>
                    </a:bodyPr>
                    <a:lstStyle/>
                    <a:p>
                      <a:pPr indent="0" lvl="0" marL="0" rtl="0">
                        <a:spcBef>
                          <a:spcPts val="0"/>
                        </a:spcBef>
                        <a:spcAft>
                          <a:spcPts val="0"/>
                        </a:spcAft>
                        <a:buNone/>
                      </a:pPr>
                      <a:r>
                        <a:rPr b="1" lang="en" sz="1200">
                          <a:solidFill>
                            <a:schemeClr val="dk1"/>
                          </a:solidFill>
                        </a:rPr>
                        <a:t>User-Paid account</a:t>
                      </a:r>
                      <a:endParaRPr b="1" sz="1200"/>
                    </a:p>
                  </a:txBody>
                  <a:tcPr marT="91425" marB="91425" marR="91425" marL="91425"/>
                </a:tc>
                <a:tc hMerge="1"/>
                <a:tc hMerge="1"/>
              </a:tr>
            </a:tbl>
          </a:graphicData>
        </a:graphic>
      </p:graphicFrame>
      <p:sp>
        <p:nvSpPr>
          <p:cNvPr id="1352" name="Google Shape;1352;p189"/>
          <p:cNvSpPr txBox="1"/>
          <p:nvPr/>
        </p:nvSpPr>
        <p:spPr>
          <a:xfrm>
            <a:off x="818675" y="3504475"/>
            <a:ext cx="7601400" cy="805200"/>
          </a:xfrm>
          <a:prstGeom prst="rect">
            <a:avLst/>
          </a:prstGeom>
          <a:noFill/>
          <a:ln>
            <a:noFill/>
          </a:ln>
        </p:spPr>
        <p:txBody>
          <a:bodyPr anchorCtr="0" anchor="t" bIns="91425" lIns="91425" spcFirstLastPara="1" rIns="91425" wrap="square" tIns="91425">
            <a:noAutofit/>
          </a:bodyPr>
          <a:lstStyle/>
          <a:p>
            <a:pPr indent="-304800" lvl="0" marL="457200" rtl="0" algn="just">
              <a:lnSpc>
                <a:spcPct val="141818"/>
              </a:lnSpc>
              <a:spcBef>
                <a:spcPts val="0"/>
              </a:spcBef>
              <a:spcAft>
                <a:spcPts val="0"/>
              </a:spcAft>
              <a:buClr>
                <a:schemeClr val="dk1"/>
              </a:buClr>
              <a:buSzPts val="1200"/>
              <a:buChar char="●"/>
            </a:pPr>
            <a:r>
              <a:rPr lang="en" sz="1200">
                <a:solidFill>
                  <a:schemeClr val="dk1"/>
                </a:solidFill>
              </a:rPr>
              <a:t>All ISB-CGC provided “cloud credits” must be used within ISB-CGC </a:t>
            </a:r>
            <a:r>
              <a:rPr i="1" lang="en" sz="1200">
                <a:solidFill>
                  <a:schemeClr val="dk1"/>
                </a:solidFill>
              </a:rPr>
              <a:t>provided</a:t>
            </a:r>
            <a:r>
              <a:rPr lang="en" sz="1200">
                <a:solidFill>
                  <a:schemeClr val="dk1"/>
                </a:solidFill>
              </a:rPr>
              <a:t> GCP projects.</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highlight>
                  <a:srgbClr val="FFFFFF"/>
                </a:highlight>
              </a:rPr>
              <a:t>For tier 3 (and 4) projects, the ISB-CGC team will work closely with researchers in order to optimize efficiency and minimize costs. </a:t>
            </a:r>
            <a:endParaRPr sz="1200">
              <a:solidFill>
                <a:schemeClr val="dk1"/>
              </a:solidFill>
            </a:endParaRPr>
          </a:p>
          <a:p>
            <a:pPr indent="0" lvl="0" marL="0" rtl="0">
              <a:spcBef>
                <a:spcPts val="0"/>
              </a:spcBef>
              <a:spcAft>
                <a:spcPts val="0"/>
              </a:spcAft>
              <a:buNone/>
            </a:pPr>
            <a:r>
              <a:t/>
            </a:r>
            <a:endParaRPr sz="1200">
              <a:solidFill>
                <a:schemeClr val="dk1"/>
              </a:solidFill>
              <a:highlight>
                <a:srgbClr val="FFFFFF"/>
              </a:high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190"/>
          <p:cNvSpPr txBox="1"/>
          <p:nvPr/>
        </p:nvSpPr>
        <p:spPr>
          <a:xfrm>
            <a:off x="844650" y="120500"/>
            <a:ext cx="7454700" cy="519600"/>
          </a:xfrm>
          <a:prstGeom prst="rect">
            <a:avLst/>
          </a:prstGeom>
          <a:noFill/>
          <a:ln>
            <a:noFill/>
          </a:ln>
        </p:spPr>
        <p:txBody>
          <a:bodyPr anchorCtr="0" anchor="t" bIns="45700" lIns="91425" spcFirstLastPara="1" rIns="91425" wrap="square" tIns="45700">
            <a:noAutofit/>
          </a:bodyPr>
          <a:lstStyle/>
          <a:p>
            <a:pPr indent="0" lvl="0" marL="0" marR="0" rtl="0">
              <a:lnSpc>
                <a:spcPct val="115000"/>
              </a:lnSpc>
              <a:spcBef>
                <a:spcPts val="0"/>
              </a:spcBef>
              <a:spcAft>
                <a:spcPts val="800"/>
              </a:spcAft>
              <a:buClr>
                <a:schemeClr val="dk1"/>
              </a:buClr>
              <a:buSzPts val="1100"/>
              <a:buFont typeface="Arial"/>
              <a:buNone/>
            </a:pPr>
            <a:r>
              <a:rPr lang="en" sz="2400">
                <a:solidFill>
                  <a:srgbClr val="20435C"/>
                </a:solidFill>
                <a:latin typeface="Trebuchet MS"/>
                <a:ea typeface="Trebuchet MS"/>
                <a:cs typeface="Trebuchet MS"/>
                <a:sym typeface="Trebuchet MS"/>
              </a:rPr>
              <a:t>ISB-CGC BigQuery Costs</a:t>
            </a:r>
            <a:endParaRPr sz="1800">
              <a:solidFill>
                <a:srgbClr val="5E6A71"/>
              </a:solidFill>
              <a:latin typeface="Calibri"/>
              <a:ea typeface="Calibri"/>
              <a:cs typeface="Calibri"/>
              <a:sym typeface="Calibri"/>
            </a:endParaRPr>
          </a:p>
        </p:txBody>
      </p:sp>
      <p:graphicFrame>
        <p:nvGraphicFramePr>
          <p:cNvPr id="1359" name="Google Shape;1359;p190"/>
          <p:cNvGraphicFramePr/>
          <p:nvPr/>
        </p:nvGraphicFramePr>
        <p:xfrm>
          <a:off x="480850" y="1302150"/>
          <a:ext cx="3000000" cy="3000000"/>
        </p:xfrm>
        <a:graphic>
          <a:graphicData uri="http://schemas.openxmlformats.org/drawingml/2006/table">
            <a:tbl>
              <a:tblPr>
                <a:noFill/>
                <a:tableStyleId>{0E8FCE52-5908-4E5E-AD90-F9DB9B3D5927}</a:tableStyleId>
              </a:tblPr>
              <a:tblGrid>
                <a:gridCol w="2304925"/>
                <a:gridCol w="1486875"/>
                <a:gridCol w="4681350"/>
              </a:tblGrid>
              <a:tr h="423775">
                <a:tc>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Active storage</a:t>
                      </a:r>
                      <a:endParaRPr sz="1200">
                        <a:solidFill>
                          <a:schemeClr val="dk1"/>
                        </a:solidFill>
                        <a:highlight>
                          <a:srgbClr val="FFFFFF"/>
                        </a:highlight>
                      </a:endParaRPr>
                    </a:p>
                  </a:txBody>
                  <a:tcPr marT="142875" marB="142875" marR="152400" marL="152400">
                    <a:solidFill>
                      <a:srgbClr val="FFFFFF"/>
                    </a:solidFill>
                  </a:tcPr>
                </a:tc>
                <a:tc>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$0.02 per GB</a:t>
                      </a:r>
                      <a:endParaRPr sz="1200">
                        <a:solidFill>
                          <a:schemeClr val="dk1"/>
                        </a:solidFill>
                        <a:highlight>
                          <a:srgbClr val="FFFFFF"/>
                        </a:highlight>
                      </a:endParaRPr>
                    </a:p>
                  </a:txBody>
                  <a:tcPr marT="142875" marB="142875" marR="152400" marL="152400">
                    <a:solidFill>
                      <a:srgbClr val="FFFFFF"/>
                    </a:solidFill>
                  </a:tcPr>
                </a:tc>
                <a:tc>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The first 10 GB is free each month. </a:t>
                      </a:r>
                      <a:endParaRPr sz="1200">
                        <a:solidFill>
                          <a:schemeClr val="dk1"/>
                        </a:solidFill>
                        <a:highlight>
                          <a:srgbClr val="FFFFFF"/>
                        </a:highlight>
                      </a:endParaRPr>
                    </a:p>
                  </a:txBody>
                  <a:tcPr marT="142875" marB="142875" marR="152400" marL="152400">
                    <a:solidFill>
                      <a:srgbClr val="FFFFFF"/>
                    </a:solidFill>
                  </a:tcPr>
                </a:tc>
              </a:tr>
              <a:tr h="820975">
                <a:tc>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Long-term storage</a:t>
                      </a:r>
                      <a:endParaRPr sz="1200">
                        <a:solidFill>
                          <a:schemeClr val="dk1"/>
                        </a:solidFill>
                        <a:highlight>
                          <a:srgbClr val="FFFFFF"/>
                        </a:highlight>
                      </a:endParaRPr>
                    </a:p>
                  </a:txBody>
                  <a:tcPr marT="142875" marB="142875" marR="152400" marL="152400">
                    <a:solidFill>
                      <a:srgbClr val="FFFFFF"/>
                    </a:solidFill>
                  </a:tcPr>
                </a:tc>
                <a:tc>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$0.01 per GB</a:t>
                      </a:r>
                      <a:endParaRPr sz="1200">
                        <a:solidFill>
                          <a:schemeClr val="dk1"/>
                        </a:solidFill>
                        <a:highlight>
                          <a:srgbClr val="FFFFFF"/>
                        </a:highlight>
                      </a:endParaRPr>
                    </a:p>
                  </a:txBody>
                  <a:tcPr marT="142875" marB="142875" marR="152400" marL="152400">
                    <a:solidFill>
                      <a:srgbClr val="FFFFFF"/>
                    </a:solidFill>
                  </a:tcPr>
                </a:tc>
                <a:tc>
                  <a:txBody>
                    <a:bodyPr>
                      <a:noAutofit/>
                    </a:bodyPr>
                    <a:lstStyle/>
                    <a:p>
                      <a:pPr indent="0" lvl="0" marL="0" rtl="0">
                        <a:lnSpc>
                          <a:spcPct val="100000"/>
                        </a:lnSpc>
                        <a:spcBef>
                          <a:spcPts val="0"/>
                        </a:spcBef>
                        <a:spcAft>
                          <a:spcPts val="0"/>
                        </a:spcAft>
                        <a:buNone/>
                      </a:pPr>
                      <a:r>
                        <a:rPr lang="en" sz="1200">
                          <a:solidFill>
                            <a:srgbClr val="212121"/>
                          </a:solidFill>
                          <a:highlight>
                            <a:srgbClr val="FFFFFF"/>
                          </a:highlight>
                          <a:latin typeface="Roboto"/>
                          <a:ea typeface="Roboto"/>
                          <a:cs typeface="Roboto"/>
                          <a:sym typeface="Roboto"/>
                        </a:rPr>
                        <a:t>The first 10 GB is free each month. </a:t>
                      </a:r>
                      <a:endParaRPr sz="1200">
                        <a:solidFill>
                          <a:srgbClr val="212121"/>
                        </a:solidFill>
                        <a:highlight>
                          <a:srgbClr val="FFFFFF"/>
                        </a:highlight>
                        <a:latin typeface="Roboto"/>
                        <a:ea typeface="Roboto"/>
                        <a:cs typeface="Roboto"/>
                        <a:sym typeface="Roboto"/>
                      </a:endParaRPr>
                    </a:p>
                    <a:p>
                      <a:pPr indent="0" lvl="0" marL="0" rtl="0">
                        <a:lnSpc>
                          <a:spcPct val="100000"/>
                        </a:lnSpc>
                        <a:spcBef>
                          <a:spcPts val="0"/>
                        </a:spcBef>
                        <a:spcAft>
                          <a:spcPts val="0"/>
                        </a:spcAft>
                        <a:buNone/>
                      </a:pPr>
                      <a:r>
                        <a:rPr lang="en" sz="1200">
                          <a:solidFill>
                            <a:srgbClr val="212121"/>
                          </a:solidFill>
                          <a:highlight>
                            <a:srgbClr val="FFFFFF"/>
                          </a:highlight>
                          <a:latin typeface="Roboto"/>
                          <a:ea typeface="Roboto"/>
                          <a:cs typeface="Roboto"/>
                          <a:sym typeface="Roboto"/>
                        </a:rPr>
                        <a:t>If a table is not edited for 90 consecutive days, the price of storage for that table automatically drops by approximately 50 percent.</a:t>
                      </a:r>
                      <a:endParaRPr sz="1200">
                        <a:solidFill>
                          <a:schemeClr val="dk1"/>
                        </a:solidFill>
                        <a:highlight>
                          <a:srgbClr val="FFFFFF"/>
                        </a:highlight>
                      </a:endParaRPr>
                    </a:p>
                  </a:txBody>
                  <a:tcPr marT="142875" marB="142875" marR="152400" marL="152400">
                    <a:solidFill>
                      <a:srgbClr val="FFFFFF"/>
                    </a:solidFill>
                  </a:tcPr>
                </a:tc>
              </a:tr>
              <a:tr h="472075">
                <a:tc>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Queries (analysis)</a:t>
                      </a:r>
                      <a:endParaRPr sz="1200">
                        <a:solidFill>
                          <a:schemeClr val="dk1"/>
                        </a:solidFill>
                        <a:highlight>
                          <a:srgbClr val="FFFFFF"/>
                        </a:highlight>
                      </a:endParaRPr>
                    </a:p>
                  </a:txBody>
                  <a:tcPr marT="142875" marB="142875" marR="152400" marL="152400">
                    <a:lnB cap="flat" cmpd="sng" w="9525">
                      <a:solidFill>
                        <a:srgbClr val="9E9E9E"/>
                      </a:solidFill>
                      <a:prstDash val="solid"/>
                      <a:round/>
                      <a:headEnd len="sm" w="sm" type="none"/>
                      <a:tailEnd len="sm" w="sm" type="none"/>
                    </a:lnB>
                    <a:solidFill>
                      <a:srgbClr val="FFFFFF"/>
                    </a:solidFill>
                  </a:tcPr>
                </a:tc>
                <a:tc>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$5 per TB</a:t>
                      </a:r>
                      <a:endParaRPr sz="1200">
                        <a:solidFill>
                          <a:schemeClr val="dk1"/>
                        </a:solidFill>
                        <a:highlight>
                          <a:srgbClr val="FFFFFF"/>
                        </a:highlight>
                      </a:endParaRPr>
                    </a:p>
                  </a:txBody>
                  <a:tcPr marT="142875" marB="142875" marR="152400" marL="152400">
                    <a:lnB cap="flat" cmpd="sng" w="9525">
                      <a:solidFill>
                        <a:srgbClr val="9E9E9E"/>
                      </a:solidFill>
                      <a:prstDash val="solid"/>
                      <a:round/>
                      <a:headEnd len="sm" w="sm" type="none"/>
                      <a:tailEnd len="sm" w="sm" type="none"/>
                    </a:lnB>
                    <a:solidFill>
                      <a:srgbClr val="FFFFFF"/>
                    </a:solidFill>
                  </a:tcPr>
                </a:tc>
                <a:tc>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First 1 TB per month is free</a:t>
                      </a:r>
                      <a:endParaRPr sz="1200">
                        <a:solidFill>
                          <a:schemeClr val="dk1"/>
                        </a:solidFill>
                        <a:highlight>
                          <a:srgbClr val="FFFFFF"/>
                        </a:highlight>
                      </a:endParaRPr>
                    </a:p>
                  </a:txBody>
                  <a:tcPr marT="142875" marB="142875" marR="152400" marL="152400">
                    <a:lnB cap="flat" cmpd="sng" w="9525">
                      <a:solidFill>
                        <a:srgbClr val="9E9E9E"/>
                      </a:solidFill>
                      <a:prstDash val="solid"/>
                      <a:round/>
                      <a:headEnd len="sm" w="sm" type="none"/>
                      <a:tailEnd len="sm" w="sm" type="none"/>
                    </a:lnB>
                    <a:solidFill>
                      <a:srgbClr val="FFFFFF"/>
                    </a:solidFill>
                  </a:tcPr>
                </a:tc>
              </a:tr>
              <a:tr h="473700">
                <a:tc gridSpan="2">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Queries are billed according to how much data is scanned during the course of the query, </a:t>
                      </a:r>
                      <a:endParaRPr sz="1200">
                        <a:solidFill>
                          <a:schemeClr val="dk1"/>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noAutofit/>
                    </a:bodyPr>
                    <a:lstStyle/>
                    <a:p>
                      <a:pPr indent="-304800" lvl="0" marL="457200" rtl="0">
                        <a:lnSpc>
                          <a:spcPct val="100000"/>
                        </a:lnSpc>
                        <a:spcBef>
                          <a:spcPts val="0"/>
                        </a:spcBef>
                        <a:spcAft>
                          <a:spcPts val="0"/>
                        </a:spcAft>
                        <a:buClr>
                          <a:schemeClr val="dk1"/>
                        </a:buClr>
                        <a:buSzPts val="1200"/>
                        <a:buChar char="●"/>
                      </a:pPr>
                      <a:r>
                        <a:rPr lang="en" sz="1200">
                          <a:solidFill>
                            <a:schemeClr val="dk1"/>
                          </a:solidFill>
                          <a:highlight>
                            <a:srgbClr val="FFFFFF"/>
                          </a:highlight>
                        </a:rPr>
                        <a:t>$5 per TB</a:t>
                      </a:r>
                      <a:endParaRPr sz="1200">
                        <a:solidFill>
                          <a:schemeClr val="dk1"/>
                        </a:solidFill>
                        <a:highlight>
                          <a:srgbClr val="FFFFFF"/>
                        </a:highlight>
                      </a:endParaRPr>
                    </a:p>
                    <a:p>
                      <a:pPr indent="-304800" lvl="0" marL="457200" rtl="0">
                        <a:lnSpc>
                          <a:spcPct val="100000"/>
                        </a:lnSpc>
                        <a:spcBef>
                          <a:spcPts val="0"/>
                        </a:spcBef>
                        <a:spcAft>
                          <a:spcPts val="0"/>
                        </a:spcAft>
                        <a:buClr>
                          <a:schemeClr val="dk1"/>
                        </a:buClr>
                        <a:buSzPts val="1200"/>
                        <a:buChar char="●"/>
                      </a:pPr>
                      <a:r>
                        <a:rPr lang="en" sz="1200">
                          <a:solidFill>
                            <a:schemeClr val="dk1"/>
                          </a:solidFill>
                          <a:highlight>
                            <a:srgbClr val="FFFFFF"/>
                          </a:highlight>
                        </a:rPr>
                        <a:t>the first 1 TB is </a:t>
                      </a:r>
                      <a:r>
                        <a:rPr b="1" lang="en" sz="1200">
                          <a:solidFill>
                            <a:schemeClr val="dk1"/>
                          </a:solidFill>
                          <a:highlight>
                            <a:srgbClr val="FFFFFF"/>
                          </a:highlight>
                        </a:rPr>
                        <a:t>free</a:t>
                      </a:r>
                      <a:r>
                        <a:rPr lang="en" sz="1200">
                          <a:solidFill>
                            <a:schemeClr val="dk1"/>
                          </a:solidFill>
                          <a:highlight>
                            <a:srgbClr val="FFFFFF"/>
                          </a:highlight>
                        </a:rPr>
                        <a:t> each month</a:t>
                      </a:r>
                      <a:endParaRPr sz="1200">
                        <a:solidFill>
                          <a:schemeClr val="dk1"/>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6350">
                <a:tc gridSpan="3">
                  <a:txBody>
                    <a:bodyPr>
                      <a:noAutofit/>
                    </a:bodyPr>
                    <a:lstStyle/>
                    <a:p>
                      <a:pPr indent="0" lvl="0" marL="0" rtl="0">
                        <a:lnSpc>
                          <a:spcPct val="100000"/>
                        </a:lnSpc>
                        <a:spcBef>
                          <a:spcPts val="0"/>
                        </a:spcBef>
                        <a:spcAft>
                          <a:spcPts val="0"/>
                        </a:spcAft>
                        <a:buNone/>
                      </a:pPr>
                      <a:r>
                        <a:rPr lang="en" sz="1200">
                          <a:solidFill>
                            <a:schemeClr val="dk1"/>
                          </a:solidFill>
                          <a:highlight>
                            <a:srgbClr val="FFFFFF"/>
                          </a:highlight>
                        </a:rPr>
                        <a:t> </a:t>
                      </a:r>
                      <a:r>
                        <a:rPr lang="en" sz="1200">
                          <a:solidFill>
                            <a:schemeClr val="dk1"/>
                          </a:solidFill>
                          <a:highlight>
                            <a:srgbClr val="FFFFFF"/>
                          </a:highlight>
                          <a:uFill>
                            <a:noFill/>
                          </a:uFill>
                          <a:hlinkClick r:id="rId3"/>
                        </a:rPr>
                        <a:t>Flat-rate pricing</a:t>
                      </a:r>
                      <a:r>
                        <a:rPr lang="en" sz="1200">
                          <a:solidFill>
                            <a:schemeClr val="dk1"/>
                          </a:solidFill>
                          <a:highlight>
                            <a:srgbClr val="FFFFFF"/>
                          </a:highlight>
                        </a:rPr>
                        <a:t> is also available for high-volume customers.</a:t>
                      </a:r>
                      <a:endParaRPr sz="1200">
                        <a:solidFill>
                          <a:schemeClr val="dk1"/>
                        </a:solidFill>
                        <a:highlight>
                          <a:srgbClr val="FFFFFF"/>
                        </a:highligh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589025">
                <a:tc>
                  <a:txBody>
                    <a:bodyPr>
                      <a:noAutofit/>
                    </a:bodyPr>
                    <a:lstStyle/>
                    <a:p>
                      <a:pPr indent="0" lvl="0" marL="0" rtl="0">
                        <a:lnSpc>
                          <a:spcPct val="100000"/>
                        </a:lnSpc>
                        <a:spcBef>
                          <a:spcPts val="1200"/>
                        </a:spcBef>
                        <a:spcAft>
                          <a:spcPts val="1200"/>
                        </a:spcAft>
                        <a:buNone/>
                      </a:pPr>
                      <a:r>
                        <a:rPr lang="en" sz="1200">
                          <a:solidFill>
                            <a:schemeClr val="dk1"/>
                          </a:solidFill>
                          <a:highlight>
                            <a:srgbClr val="FFFFFF"/>
                          </a:highlight>
                        </a:rPr>
                        <a:t>BigQuery operations that are free</a:t>
                      </a:r>
                      <a:endParaRPr sz="1200">
                        <a:solidFill>
                          <a:schemeClr val="dk1"/>
                        </a:solidFill>
                        <a:highlight>
                          <a:srgbClr val="FFFFFF"/>
                        </a:highligh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a:txBody>
                    <a:bodyPr>
                      <a:noAutofit/>
                    </a:bodyPr>
                    <a:lstStyle/>
                    <a:p>
                      <a:pPr indent="0" lvl="0" marL="0">
                        <a:lnSpc>
                          <a:spcPct val="100000"/>
                        </a:lnSpc>
                        <a:spcBef>
                          <a:spcPts val="0"/>
                        </a:spcBef>
                        <a:spcAft>
                          <a:spcPts val="0"/>
                        </a:spcAft>
                        <a:buNone/>
                      </a:pPr>
                      <a:r>
                        <a:rPr lang="en" sz="1200">
                          <a:solidFill>
                            <a:schemeClr val="dk1"/>
                          </a:solidFill>
                          <a:highlight>
                            <a:srgbClr val="FFFFFF"/>
                          </a:highlight>
                        </a:rPr>
                        <a:t>Loading, Copying, Exporting, Deleting, Metadata operations,Reading pseudo columns,Reading meta tables</a:t>
                      </a:r>
                      <a:endParaRPr sz="1200">
                        <a:solidFill>
                          <a:schemeClr val="dk1"/>
                        </a:solidFill>
                        <a:highlight>
                          <a:srgbClr val="FFFFFF"/>
                        </a:highligh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bl>
          </a:graphicData>
        </a:graphic>
      </p:graphicFrame>
      <p:sp>
        <p:nvSpPr>
          <p:cNvPr id="1360" name="Google Shape;1360;p190"/>
          <p:cNvSpPr txBox="1"/>
          <p:nvPr/>
        </p:nvSpPr>
        <p:spPr>
          <a:xfrm>
            <a:off x="545225" y="537425"/>
            <a:ext cx="7937100" cy="6741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Char char="●"/>
            </a:pPr>
            <a:r>
              <a:rPr lang="en" sz="1200">
                <a:solidFill>
                  <a:srgbClr val="212121"/>
                </a:solidFill>
                <a:highlight>
                  <a:srgbClr val="FFFFFF"/>
                </a:highlight>
                <a:latin typeface="Roboto"/>
                <a:ea typeface="Roboto"/>
                <a:cs typeface="Roboto"/>
                <a:sym typeface="Roboto"/>
              </a:rPr>
              <a:t>Each project you create has a billing account attached to it. </a:t>
            </a:r>
            <a:r>
              <a:rPr lang="en" sz="1200">
                <a:solidFill>
                  <a:srgbClr val="212121"/>
                </a:solidFill>
                <a:latin typeface="Roboto"/>
                <a:ea typeface="Roboto"/>
                <a:cs typeface="Roboto"/>
                <a:sym typeface="Roboto"/>
              </a:rPr>
              <a:t>Storage and analysis costs are billed to the attached billing account.</a:t>
            </a:r>
            <a:endParaRPr sz="1200">
              <a:solidFill>
                <a:srgbClr val="212121"/>
              </a:solidFill>
              <a:latin typeface="Roboto"/>
              <a:ea typeface="Roboto"/>
              <a:cs typeface="Roboto"/>
              <a:sym typeface="Roboto"/>
            </a:endParaRPr>
          </a:p>
          <a:p>
            <a:pPr indent="-304800" lvl="0" marL="457200" rtl="0">
              <a:lnSpc>
                <a:spcPct val="100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You can view costs and trends by using the Cloud Billing Reports page in the Cloud Console.</a:t>
            </a:r>
            <a:endParaRPr sz="1200">
              <a:solidFill>
                <a:srgbClr val="212121"/>
              </a:solidFill>
              <a:highlight>
                <a:srgbClr val="FFFFFF"/>
              </a:highlight>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91"/>
          <p:cNvSpPr txBox="1"/>
          <p:nvPr>
            <p:ph type="title"/>
          </p:nvPr>
        </p:nvSpPr>
        <p:spPr>
          <a:xfrm>
            <a:off x="514350" y="159545"/>
            <a:ext cx="7886700" cy="99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F72"/>
              </a:buClr>
              <a:buSzPts val="1400"/>
              <a:buFont typeface="Arial"/>
              <a:buNone/>
            </a:pPr>
            <a:r>
              <a:rPr b="0" i="0" lang="en" sz="2700" u="none" cap="none" strike="noStrike">
                <a:solidFill>
                  <a:srgbClr val="003F72"/>
                </a:solidFill>
                <a:latin typeface="Arial"/>
                <a:ea typeface="Arial"/>
                <a:cs typeface="Arial"/>
                <a:sym typeface="Arial"/>
              </a:rPr>
              <a:t>Some workflows </a:t>
            </a:r>
            <a:r>
              <a:rPr b="0" i="1" lang="en" sz="2700" u="none" cap="none" strike="noStrike">
                <a:solidFill>
                  <a:srgbClr val="003F72"/>
                </a:solidFill>
                <a:latin typeface="Arial"/>
                <a:ea typeface="Arial"/>
                <a:cs typeface="Arial"/>
                <a:sym typeface="Arial"/>
              </a:rPr>
              <a:t>enabled for ISB-CGC end-users</a:t>
            </a:r>
            <a:endParaRPr b="0" i="0" sz="2700" u="none" cap="none" strike="noStrike">
              <a:solidFill>
                <a:srgbClr val="003F72"/>
              </a:solidFill>
              <a:latin typeface="Arial"/>
              <a:ea typeface="Arial"/>
              <a:cs typeface="Arial"/>
              <a:sym typeface="Arial"/>
            </a:endParaRPr>
          </a:p>
        </p:txBody>
      </p:sp>
      <p:sp>
        <p:nvSpPr>
          <p:cNvPr id="1367" name="Google Shape;1367;p191"/>
          <p:cNvSpPr txBox="1"/>
          <p:nvPr/>
        </p:nvSpPr>
        <p:spPr>
          <a:xfrm>
            <a:off x="-50437" y="1010794"/>
            <a:ext cx="4446000" cy="3592200"/>
          </a:xfrm>
          <a:prstGeom prst="rect">
            <a:avLst/>
          </a:prstGeom>
          <a:noFill/>
          <a:ln>
            <a:noFill/>
          </a:ln>
        </p:spPr>
        <p:txBody>
          <a:bodyPr anchorCtr="0" anchor="t" bIns="68575" lIns="68575" spcFirstLastPara="1" rIns="68575" wrap="square" tIns="68575">
            <a:noAutofit/>
          </a:bodyPr>
          <a:lstStyle/>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Multiple PanCanAtlas projects, including:</a:t>
            </a:r>
            <a:endParaRPr b="0" i="0" sz="14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Germline-variant calling</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Fusion gene analysis</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T-cell and B-cell receptor analysis </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viral DNA screening</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MYC pathway analysis (BQ)</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8-oxoG filtering (MC3 project)</a:t>
            </a:r>
            <a:endParaRPr b="0" i="0" sz="1100" u="none" cap="none" strike="noStrike">
              <a:solidFill>
                <a:srgbClr val="434343"/>
              </a:solidFill>
              <a:latin typeface="Arial"/>
              <a:ea typeface="Arial"/>
              <a:cs typeface="Arial"/>
              <a:sym typeface="Arial"/>
            </a:endParaRPr>
          </a:p>
          <a:p>
            <a:pPr indent="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al"/>
                <a:ea typeface="Arial"/>
                <a:cs typeface="Arial"/>
                <a:sym typeface="Arial"/>
              </a:rPr>
              <a:t>Other end-user projects include:</a:t>
            </a:r>
            <a:endParaRPr b="0" i="0" sz="14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SMC-RNA Dream challenge (supporting both the organizers and many participants)</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tumor-specific alternative polyadenylation</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ML algorithm evaluation &amp; benchmarking</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RNA seq alignment to novel transcriptome(s)</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mRNA expression quantitation</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targeted de-novo assembly</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structural variations (WGS + SNP6 data)</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metagenomics / cancer analysis</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statistical meta-analysis of miRNAs in cancer</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code/tutorial development</a:t>
            </a:r>
            <a:endParaRPr b="0" i="0" sz="1100" u="none" cap="none" strike="noStrike">
              <a:solidFill>
                <a:srgbClr val="434343"/>
              </a:solidFill>
              <a:latin typeface="Arial"/>
              <a:ea typeface="Arial"/>
              <a:cs typeface="Arial"/>
              <a:sym typeface="Arial"/>
            </a:endParaRPr>
          </a:p>
          <a:p>
            <a:pPr indent="-234950" lvl="1" marL="685800" marR="0" rtl="0" algn="l">
              <a:lnSpc>
                <a:spcPct val="100000"/>
              </a:lnSpc>
              <a:spcBef>
                <a:spcPts val="0"/>
              </a:spcBef>
              <a:spcAft>
                <a:spcPts val="0"/>
              </a:spcAft>
              <a:buClr>
                <a:srgbClr val="434343"/>
              </a:buClr>
              <a:buSzPts val="1100"/>
              <a:buFont typeface="Arial"/>
              <a:buChar char="○"/>
            </a:pPr>
            <a:r>
              <a:rPr b="0" i="0" lang="en" sz="1100" u="none" cap="none" strike="noStrike">
                <a:solidFill>
                  <a:srgbClr val="434343"/>
                </a:solidFill>
                <a:latin typeface="Arial"/>
                <a:ea typeface="Arial"/>
                <a:cs typeface="Arial"/>
                <a:sym typeface="Arial"/>
              </a:rPr>
              <a:t>GDC hg38 TCGA miRNA QC (w/ BCGSC)</a:t>
            </a:r>
            <a:endParaRPr b="0" i="0" sz="1100" u="none" cap="none" strike="noStrike">
              <a:solidFill>
                <a:srgbClr val="434343"/>
              </a:solidFill>
              <a:latin typeface="Arial"/>
              <a:ea typeface="Arial"/>
              <a:cs typeface="Arial"/>
              <a:sym typeface="Arial"/>
            </a:endParaRPr>
          </a:p>
          <a:p>
            <a:pPr indent="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Arial"/>
              <a:ea typeface="Arial"/>
              <a:cs typeface="Arial"/>
              <a:sym typeface="Arial"/>
            </a:endParaRPr>
          </a:p>
        </p:txBody>
      </p:sp>
      <p:pic>
        <p:nvPicPr>
          <p:cNvPr id="1368" name="Google Shape;1368;p191"/>
          <p:cNvPicPr preferRelativeResize="0"/>
          <p:nvPr/>
        </p:nvPicPr>
        <p:blipFill rotWithShape="1">
          <a:blip r:embed="rId3">
            <a:alphaModFix/>
          </a:blip>
          <a:srcRect b="0" l="0" r="0" t="0"/>
          <a:stretch/>
        </p:blipFill>
        <p:spPr>
          <a:xfrm>
            <a:off x="4065713" y="1010791"/>
            <a:ext cx="3479137" cy="1194394"/>
          </a:xfrm>
          <a:prstGeom prst="rect">
            <a:avLst/>
          </a:prstGeom>
          <a:noFill/>
          <a:ln>
            <a:noFill/>
          </a:ln>
        </p:spPr>
      </p:pic>
      <p:pic>
        <p:nvPicPr>
          <p:cNvPr id="1369" name="Google Shape;1369;p191"/>
          <p:cNvPicPr preferRelativeResize="0"/>
          <p:nvPr/>
        </p:nvPicPr>
        <p:blipFill rotWithShape="1">
          <a:blip r:embed="rId4">
            <a:alphaModFix/>
          </a:blip>
          <a:srcRect b="0" l="0" r="0" t="0"/>
          <a:stretch/>
        </p:blipFill>
        <p:spPr>
          <a:xfrm>
            <a:off x="5383405" y="2128931"/>
            <a:ext cx="3671531" cy="1466043"/>
          </a:xfrm>
          <a:prstGeom prst="rect">
            <a:avLst/>
          </a:prstGeom>
          <a:noFill/>
          <a:ln>
            <a:noFill/>
          </a:ln>
        </p:spPr>
      </p:pic>
      <p:pic>
        <p:nvPicPr>
          <p:cNvPr id="1370" name="Google Shape;1370;p191"/>
          <p:cNvPicPr preferRelativeResize="0"/>
          <p:nvPr/>
        </p:nvPicPr>
        <p:blipFill rotWithShape="1">
          <a:blip r:embed="rId5">
            <a:alphaModFix/>
          </a:blip>
          <a:srcRect b="0" l="0" r="0" t="0"/>
          <a:stretch/>
        </p:blipFill>
        <p:spPr>
          <a:xfrm>
            <a:off x="3870919" y="2796637"/>
            <a:ext cx="2500726" cy="1773769"/>
          </a:xfrm>
          <a:prstGeom prst="rect">
            <a:avLst/>
          </a:prstGeom>
          <a:noFill/>
          <a:ln>
            <a:noFill/>
          </a:ln>
        </p:spPr>
      </p:pic>
      <p:pic>
        <p:nvPicPr>
          <p:cNvPr id="1371" name="Google Shape;1371;p191"/>
          <p:cNvPicPr preferRelativeResize="0"/>
          <p:nvPr/>
        </p:nvPicPr>
        <p:blipFill rotWithShape="1">
          <a:blip r:embed="rId6">
            <a:alphaModFix/>
          </a:blip>
          <a:srcRect b="0" l="0" r="0" t="0"/>
          <a:stretch/>
        </p:blipFill>
        <p:spPr>
          <a:xfrm>
            <a:off x="5469263" y="1951856"/>
            <a:ext cx="1557150" cy="451819"/>
          </a:xfrm>
          <a:prstGeom prst="rect">
            <a:avLst/>
          </a:prstGeom>
          <a:noFill/>
          <a:ln>
            <a:noFill/>
          </a:ln>
        </p:spPr>
      </p:pic>
      <p:sp>
        <p:nvSpPr>
          <p:cNvPr id="1372" name="Google Shape;1372;p191"/>
          <p:cNvSpPr txBox="1"/>
          <p:nvPr/>
        </p:nvSpPr>
        <p:spPr>
          <a:xfrm>
            <a:off x="6582475" y="3850275"/>
            <a:ext cx="2133000" cy="8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434343"/>
                </a:solidFill>
                <a:latin typeface="Arial"/>
                <a:ea typeface="Arial"/>
                <a:cs typeface="Arial"/>
                <a:sym typeface="Arial"/>
              </a:rPr>
              <a:t>with several manuscripts and grants currently in progress or submitted</a:t>
            </a:r>
            <a:endParaRPr b="0" i="1" sz="1200" u="none" cap="none" strike="noStrike">
              <a:solidFill>
                <a:srgbClr val="434343"/>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19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Additional Resources</a:t>
            </a:r>
            <a:endParaRPr/>
          </a:p>
        </p:txBody>
      </p:sp>
      <p:sp>
        <p:nvSpPr>
          <p:cNvPr id="1378" name="Google Shape;1378;p192"/>
          <p:cNvSpPr txBox="1"/>
          <p:nvPr>
            <p:ph idx="1" type="body"/>
          </p:nvPr>
        </p:nvSpPr>
        <p:spPr>
          <a:xfrm>
            <a:off x="457200" y="892400"/>
            <a:ext cx="8229600" cy="5583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 sz="1800"/>
              <a:t>https://isb-cancer-genomics-cloud.readthedocs.io/en/latest/index.html</a:t>
            </a:r>
            <a:endParaRPr sz="1800"/>
          </a:p>
        </p:txBody>
      </p:sp>
      <p:pic>
        <p:nvPicPr>
          <p:cNvPr id="1379" name="Google Shape;1379;p192"/>
          <p:cNvPicPr preferRelativeResize="0"/>
          <p:nvPr/>
        </p:nvPicPr>
        <p:blipFill>
          <a:blip r:embed="rId3">
            <a:alphaModFix/>
          </a:blip>
          <a:stretch>
            <a:fillRect/>
          </a:stretch>
        </p:blipFill>
        <p:spPr>
          <a:xfrm>
            <a:off x="563410" y="1450700"/>
            <a:ext cx="6817980" cy="51434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93"/>
          <p:cNvSpPr txBox="1"/>
          <p:nvPr/>
        </p:nvSpPr>
        <p:spPr>
          <a:xfrm>
            <a:off x="952350" y="711300"/>
            <a:ext cx="7239300" cy="12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Institute for Systems Biology</a:t>
            </a:r>
            <a:endParaRPr sz="3600"/>
          </a:p>
          <a:p>
            <a:pPr indent="0" lvl="0" marL="0" rtl="0" algn="ctr">
              <a:spcBef>
                <a:spcPts val="0"/>
              </a:spcBef>
              <a:spcAft>
                <a:spcPts val="0"/>
              </a:spcAft>
              <a:buNone/>
            </a:pPr>
            <a:r>
              <a:rPr lang="en" sz="3600"/>
              <a:t>Cancer Genomics Cloud</a:t>
            </a:r>
            <a:endParaRPr sz="3600"/>
          </a:p>
          <a:p>
            <a:pPr indent="0" lvl="0" marL="0" rtl="0" algn="ctr">
              <a:spcBef>
                <a:spcPts val="0"/>
              </a:spcBef>
              <a:spcAft>
                <a:spcPts val="0"/>
              </a:spcAft>
              <a:buNone/>
            </a:pPr>
            <a:r>
              <a:rPr lang="en" sz="2400" u="sng">
                <a:solidFill>
                  <a:schemeClr val="hlink"/>
                </a:solidFill>
                <a:hlinkClick r:id="rId3"/>
              </a:rPr>
              <a:t>www.isb-cgc.org</a:t>
            </a:r>
            <a:endParaRPr sz="2400" u="sng">
              <a:solidFill>
                <a:srgbClr val="4F81BD"/>
              </a:solidFill>
            </a:endParaRPr>
          </a:p>
          <a:p>
            <a:pPr indent="0" lvl="0" marL="0" rtl="0" algn="ctr">
              <a:spcBef>
                <a:spcPts val="0"/>
              </a:spcBef>
              <a:spcAft>
                <a:spcPts val="0"/>
              </a:spcAft>
              <a:buNone/>
            </a:pPr>
            <a:r>
              <a:t/>
            </a:r>
            <a:endParaRPr sz="2400" u="sng">
              <a:solidFill>
                <a:srgbClr val="4F81BD"/>
              </a:solidFill>
            </a:endParaRPr>
          </a:p>
          <a:p>
            <a:pPr indent="0" lvl="0" marL="0" rtl="0" algn="ctr">
              <a:spcBef>
                <a:spcPts val="0"/>
              </a:spcBef>
              <a:spcAft>
                <a:spcPts val="0"/>
              </a:spcAft>
              <a:buNone/>
            </a:pPr>
            <a:r>
              <a:t/>
            </a:r>
            <a:endParaRPr sz="2400" u="sng">
              <a:solidFill>
                <a:srgbClr val="4F81BD"/>
              </a:solidFill>
            </a:endParaRPr>
          </a:p>
          <a:p>
            <a:pPr indent="0" lvl="0" marL="0" rtl="0" algn="ctr">
              <a:spcBef>
                <a:spcPts val="0"/>
              </a:spcBef>
              <a:spcAft>
                <a:spcPts val="0"/>
              </a:spcAft>
              <a:buClr>
                <a:srgbClr val="003F72"/>
              </a:buClr>
              <a:buSzPts val="1400"/>
              <a:buFont typeface="Arial"/>
              <a:buNone/>
            </a:pPr>
            <a:r>
              <a:rPr lang="en" sz="1800"/>
              <a:t>DEMO/Hands-on</a:t>
            </a:r>
            <a:endParaRPr sz="1800"/>
          </a:p>
          <a:p>
            <a:pPr indent="0" lvl="0" marL="0" rtl="0" algn="ctr">
              <a:spcBef>
                <a:spcPts val="0"/>
              </a:spcBef>
              <a:spcAft>
                <a:spcPts val="0"/>
              </a:spcAft>
              <a:buNone/>
            </a:pPr>
            <a:r>
              <a:t/>
            </a:r>
            <a:endParaRPr sz="3600"/>
          </a:p>
        </p:txBody>
      </p:sp>
      <p:sp>
        <p:nvSpPr>
          <p:cNvPr id="1385" name="Google Shape;1385;p193"/>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13"/>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t/>
            </a:r>
            <a:endParaRPr b="0" i="0" sz="3300" u="none" cap="none" strike="noStrike">
              <a:solidFill>
                <a:schemeClr val="dk1"/>
              </a:solidFill>
              <a:latin typeface="Calibri"/>
              <a:ea typeface="Calibri"/>
              <a:cs typeface="Calibri"/>
              <a:sym typeface="Calibri"/>
            </a:endParaRPr>
          </a:p>
        </p:txBody>
      </p:sp>
      <p:sp>
        <p:nvSpPr>
          <p:cNvPr id="646" name="Google Shape;646;p113"/>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647" name="Google Shape;647;p113"/>
          <p:cNvPicPr preferRelativeResize="0"/>
          <p:nvPr/>
        </p:nvPicPr>
        <p:blipFill rotWithShape="1">
          <a:blip r:embed="rId3">
            <a:alphaModFix/>
          </a:blip>
          <a:srcRect b="0" l="0" r="0" t="0"/>
          <a:stretch/>
        </p:blipFill>
        <p:spPr>
          <a:xfrm>
            <a:off x="0" y="0"/>
            <a:ext cx="9137277"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94"/>
          <p:cNvSpPr txBox="1"/>
          <p:nvPr/>
        </p:nvSpPr>
        <p:spPr>
          <a:xfrm>
            <a:off x="952350" y="2192100"/>
            <a:ext cx="7239300" cy="7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Questions?</a:t>
            </a:r>
            <a:endParaRPr sz="3600"/>
          </a:p>
        </p:txBody>
      </p:sp>
      <p:sp>
        <p:nvSpPr>
          <p:cNvPr id="1391" name="Google Shape;1391;p194"/>
          <p:cNvSpPr txBox="1"/>
          <p:nvPr/>
        </p:nvSpPr>
        <p:spPr>
          <a:xfrm>
            <a:off x="6144000" y="4677900"/>
            <a:ext cx="30000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u="sng">
                <a:solidFill>
                  <a:schemeClr val="accent5"/>
                </a:solidFill>
                <a:latin typeface="Calibri"/>
                <a:ea typeface="Calibri"/>
                <a:cs typeface="Calibri"/>
                <a:sym typeface="Calibri"/>
                <a:hlinkClick r:id="rId3"/>
              </a:rPr>
              <a:t>https://goo.gl/f21Lqq</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97" name="Google Shape;1397;p1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03" name="Google Shape;1403;p1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1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09" name="Google Shape;1409;p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198"/>
          <p:cNvSpPr txBox="1"/>
          <p:nvPr>
            <p:ph type="title"/>
          </p:nvPr>
        </p:nvSpPr>
        <p:spPr>
          <a:xfrm>
            <a:off x="311700" y="21225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Extra Slides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99"/>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420" name="Google Shape;1420;p199"/>
          <p:cNvPicPr preferRelativeResize="0"/>
          <p:nvPr/>
        </p:nvPicPr>
        <p:blipFill rotWithShape="1">
          <a:blip r:embed="rId3">
            <a:alphaModFix/>
          </a:blip>
          <a:srcRect b="20507" l="4571" r="0" t="16776"/>
          <a:stretch/>
        </p:blipFill>
        <p:spPr>
          <a:xfrm>
            <a:off x="645670" y="2995888"/>
            <a:ext cx="1426494" cy="784250"/>
          </a:xfrm>
          <a:prstGeom prst="rect">
            <a:avLst/>
          </a:prstGeom>
          <a:noFill/>
          <a:ln>
            <a:noFill/>
          </a:ln>
        </p:spPr>
      </p:pic>
      <p:pic>
        <p:nvPicPr>
          <p:cNvPr id="1421" name="Google Shape;1421;p199"/>
          <p:cNvPicPr preferRelativeResize="0"/>
          <p:nvPr/>
        </p:nvPicPr>
        <p:blipFill>
          <a:blip r:embed="rId4">
            <a:alphaModFix/>
          </a:blip>
          <a:stretch>
            <a:fillRect/>
          </a:stretch>
        </p:blipFill>
        <p:spPr>
          <a:xfrm>
            <a:off x="2214675" y="2027525"/>
            <a:ext cx="6056368" cy="2782461"/>
          </a:xfrm>
          <a:prstGeom prst="rect">
            <a:avLst/>
          </a:prstGeom>
          <a:noFill/>
          <a:ln>
            <a:noFill/>
          </a:ln>
        </p:spPr>
      </p:pic>
      <p:pic>
        <p:nvPicPr>
          <p:cNvPr id="1422" name="Google Shape;1422;p199"/>
          <p:cNvPicPr preferRelativeResize="0"/>
          <p:nvPr/>
        </p:nvPicPr>
        <p:blipFill rotWithShape="1">
          <a:blip r:embed="rId5">
            <a:alphaModFix/>
          </a:blip>
          <a:srcRect b="7" l="0" r="0" t="22043"/>
          <a:stretch/>
        </p:blipFill>
        <p:spPr>
          <a:xfrm>
            <a:off x="2561250" y="978150"/>
            <a:ext cx="5892073" cy="1082700"/>
          </a:xfrm>
          <a:prstGeom prst="rect">
            <a:avLst/>
          </a:prstGeom>
          <a:noFill/>
          <a:ln>
            <a:noFill/>
          </a:ln>
        </p:spPr>
      </p:pic>
      <p:sp>
        <p:nvSpPr>
          <p:cNvPr id="1423" name="Google Shape;1423;p199"/>
          <p:cNvSpPr txBox="1"/>
          <p:nvPr>
            <p:ph type="title"/>
          </p:nvPr>
        </p:nvSpPr>
        <p:spPr>
          <a:xfrm>
            <a:off x="435428" y="226191"/>
            <a:ext cx="8273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Example: The TCGA Dataset</a:t>
            </a:r>
            <a:endParaRPr>
              <a:latin typeface="Arial"/>
              <a:ea typeface="Arial"/>
              <a:cs typeface="Arial"/>
              <a:sym typeface="Arial"/>
            </a:endParaRPr>
          </a:p>
          <a:p>
            <a:pPr indent="0" lvl="0" marL="0" rtl="0">
              <a:spcBef>
                <a:spcPts val="0"/>
              </a:spcBef>
              <a:spcAft>
                <a:spcPts val="0"/>
              </a:spcAft>
              <a:buNone/>
            </a:pPr>
            <a:r>
              <a:rPr lang="en">
                <a:latin typeface="Arial"/>
                <a:ea typeface="Arial"/>
                <a:cs typeface="Arial"/>
                <a:sym typeface="Arial"/>
              </a:rPr>
              <a:t>by Disease Type &amp; Experimental Strategy</a:t>
            </a:r>
            <a:endParaRPr>
              <a:latin typeface="Arial"/>
              <a:ea typeface="Arial"/>
              <a:cs typeface="Arial"/>
              <a:sym typeface="Arial"/>
            </a:endParaRPr>
          </a:p>
        </p:txBody>
      </p:sp>
      <p:sp>
        <p:nvSpPr>
          <p:cNvPr id="1424" name="Google Shape;1424;p199"/>
          <p:cNvSpPr txBox="1"/>
          <p:nvPr>
            <p:ph type="title"/>
          </p:nvPr>
        </p:nvSpPr>
        <p:spPr>
          <a:xfrm>
            <a:off x="654931" y="3566575"/>
            <a:ext cx="1426500" cy="511800"/>
          </a:xfrm>
          <a:prstGeom prst="rect">
            <a:avLst/>
          </a:prstGeom>
        </p:spPr>
        <p:txBody>
          <a:bodyPr anchorCtr="0" anchor="ctr" bIns="80900" lIns="80900" spcFirstLastPara="1" rIns="80900" wrap="square" tIns="80900">
            <a:noAutofit/>
          </a:bodyPr>
          <a:lstStyle/>
          <a:p>
            <a:pPr indent="0" lvl="0" marL="0" rtl="0" algn="l">
              <a:spcBef>
                <a:spcPts val="0"/>
              </a:spcBef>
              <a:spcAft>
                <a:spcPts val="0"/>
              </a:spcAft>
              <a:buNone/>
            </a:pPr>
            <a:r>
              <a:rPr lang="en" sz="1400"/>
              <a:t>Legacy (hg19)</a:t>
            </a:r>
            <a:endParaRPr sz="1400"/>
          </a:p>
        </p:txBody>
      </p:sp>
      <p:sp>
        <p:nvSpPr>
          <p:cNvPr id="1425" name="Google Shape;1425;p199"/>
          <p:cNvSpPr txBox="1"/>
          <p:nvPr>
            <p:ph type="title"/>
          </p:nvPr>
        </p:nvSpPr>
        <p:spPr>
          <a:xfrm>
            <a:off x="493276" y="1663975"/>
            <a:ext cx="1755300" cy="511800"/>
          </a:xfrm>
          <a:prstGeom prst="rect">
            <a:avLst/>
          </a:prstGeom>
        </p:spPr>
        <p:txBody>
          <a:bodyPr anchorCtr="0" anchor="ctr" bIns="80900" lIns="80900" spcFirstLastPara="1" rIns="80900" wrap="square" tIns="80900">
            <a:noAutofit/>
          </a:bodyPr>
          <a:lstStyle/>
          <a:p>
            <a:pPr indent="0" lvl="0" marL="0" rtl="0" algn="l">
              <a:spcBef>
                <a:spcPts val="0"/>
              </a:spcBef>
              <a:spcAft>
                <a:spcPts val="0"/>
              </a:spcAft>
              <a:buNone/>
            </a:pPr>
            <a:r>
              <a:rPr lang="en" sz="1400"/>
              <a:t>Harmonized (hg38)</a:t>
            </a:r>
            <a:endParaRPr sz="1400"/>
          </a:p>
        </p:txBody>
      </p:sp>
      <p:pic>
        <p:nvPicPr>
          <p:cNvPr id="1426" name="Google Shape;1426;p199"/>
          <p:cNvPicPr preferRelativeResize="0"/>
          <p:nvPr/>
        </p:nvPicPr>
        <p:blipFill rotWithShape="1">
          <a:blip r:embed="rId3">
            <a:alphaModFix/>
          </a:blip>
          <a:srcRect b="20507" l="4571" r="0" t="16776"/>
          <a:stretch/>
        </p:blipFill>
        <p:spPr>
          <a:xfrm>
            <a:off x="645670" y="1086131"/>
            <a:ext cx="1426494" cy="7842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pic>
        <p:nvPicPr>
          <p:cNvPr id="1431" name="Google Shape;1431;p200"/>
          <p:cNvPicPr preferRelativeResize="0"/>
          <p:nvPr/>
        </p:nvPicPr>
        <p:blipFill>
          <a:blip r:embed="rId3">
            <a:alphaModFix/>
          </a:blip>
          <a:stretch>
            <a:fillRect/>
          </a:stretch>
        </p:blipFill>
        <p:spPr>
          <a:xfrm>
            <a:off x="417072" y="1323826"/>
            <a:ext cx="2189715" cy="784250"/>
          </a:xfrm>
          <a:prstGeom prst="rect">
            <a:avLst/>
          </a:prstGeom>
          <a:noFill/>
          <a:ln>
            <a:noFill/>
          </a:ln>
        </p:spPr>
      </p:pic>
      <p:sp>
        <p:nvSpPr>
          <p:cNvPr id="1432" name="Google Shape;1432;p200"/>
          <p:cNvSpPr txBox="1"/>
          <p:nvPr>
            <p:ph idx="12" type="sldNum"/>
          </p:nvPr>
        </p:nvSpPr>
        <p:spPr>
          <a:xfrm>
            <a:off x="8747709" y="4798276"/>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433" name="Google Shape;1433;p200"/>
          <p:cNvSpPr txBox="1"/>
          <p:nvPr>
            <p:ph type="title"/>
          </p:nvPr>
        </p:nvSpPr>
        <p:spPr>
          <a:xfrm>
            <a:off x="90175" y="226200"/>
            <a:ext cx="8954100" cy="511800"/>
          </a:xfrm>
          <a:prstGeom prst="rect">
            <a:avLst/>
          </a:prstGeom>
        </p:spPr>
        <p:txBody>
          <a:bodyPr anchorCtr="0" anchor="ctr" bIns="80900" lIns="80900" spcFirstLastPara="1" rIns="80900" wrap="square" tIns="80900">
            <a:noAutofit/>
          </a:bodyPr>
          <a:lstStyle/>
          <a:p>
            <a:pPr indent="0" lvl="0" marL="0" rtl="0">
              <a:spcBef>
                <a:spcPts val="0"/>
              </a:spcBef>
              <a:spcAft>
                <a:spcPts val="0"/>
              </a:spcAft>
              <a:buNone/>
            </a:pPr>
            <a:r>
              <a:rPr lang="en">
                <a:latin typeface="Arial"/>
                <a:ea typeface="Arial"/>
                <a:cs typeface="Arial"/>
                <a:sym typeface="Arial"/>
              </a:rPr>
              <a:t>Example: The TARGET and CCLE Datasets</a:t>
            </a:r>
            <a:endParaRPr>
              <a:latin typeface="Arial"/>
              <a:ea typeface="Arial"/>
              <a:cs typeface="Arial"/>
              <a:sym typeface="Arial"/>
            </a:endParaRPr>
          </a:p>
          <a:p>
            <a:pPr indent="0" lvl="0" marL="0" rtl="0">
              <a:spcBef>
                <a:spcPts val="0"/>
              </a:spcBef>
              <a:spcAft>
                <a:spcPts val="0"/>
              </a:spcAft>
              <a:buNone/>
            </a:pPr>
            <a:r>
              <a:rPr lang="en">
                <a:latin typeface="Arial"/>
                <a:ea typeface="Arial"/>
                <a:cs typeface="Arial"/>
                <a:sym typeface="Arial"/>
              </a:rPr>
              <a:t>by Disease Type &amp; Experimental Strategy</a:t>
            </a:r>
            <a:endParaRPr>
              <a:latin typeface="Arial"/>
              <a:ea typeface="Arial"/>
              <a:cs typeface="Arial"/>
              <a:sym typeface="Arial"/>
            </a:endParaRPr>
          </a:p>
        </p:txBody>
      </p:sp>
      <p:sp>
        <p:nvSpPr>
          <p:cNvPr id="1434" name="Google Shape;1434;p200"/>
          <p:cNvSpPr txBox="1"/>
          <p:nvPr>
            <p:ph type="title"/>
          </p:nvPr>
        </p:nvSpPr>
        <p:spPr>
          <a:xfrm>
            <a:off x="721876" y="1921150"/>
            <a:ext cx="1755300" cy="511800"/>
          </a:xfrm>
          <a:prstGeom prst="rect">
            <a:avLst/>
          </a:prstGeom>
        </p:spPr>
        <p:txBody>
          <a:bodyPr anchorCtr="0" anchor="ctr" bIns="80900" lIns="80900" spcFirstLastPara="1" rIns="80900" wrap="square" tIns="80900">
            <a:noAutofit/>
          </a:bodyPr>
          <a:lstStyle/>
          <a:p>
            <a:pPr indent="0" lvl="0" marL="0" rtl="0" algn="l">
              <a:spcBef>
                <a:spcPts val="0"/>
              </a:spcBef>
              <a:spcAft>
                <a:spcPts val="0"/>
              </a:spcAft>
              <a:buNone/>
            </a:pPr>
            <a:r>
              <a:rPr lang="en" sz="1400"/>
              <a:t>Harmonized (hg38)</a:t>
            </a:r>
            <a:endParaRPr sz="1400"/>
          </a:p>
        </p:txBody>
      </p:sp>
      <p:pic>
        <p:nvPicPr>
          <p:cNvPr id="1435" name="Google Shape;1435;p200"/>
          <p:cNvPicPr preferRelativeResize="0"/>
          <p:nvPr/>
        </p:nvPicPr>
        <p:blipFill>
          <a:blip r:embed="rId4">
            <a:alphaModFix/>
          </a:blip>
          <a:stretch>
            <a:fillRect/>
          </a:stretch>
        </p:blipFill>
        <p:spPr>
          <a:xfrm>
            <a:off x="4790150" y="1188175"/>
            <a:ext cx="2444375" cy="1400975"/>
          </a:xfrm>
          <a:prstGeom prst="rect">
            <a:avLst/>
          </a:prstGeom>
          <a:noFill/>
          <a:ln>
            <a:noFill/>
          </a:ln>
        </p:spPr>
      </p:pic>
      <p:pic>
        <p:nvPicPr>
          <p:cNvPr id="1436" name="Google Shape;1436;p200"/>
          <p:cNvPicPr preferRelativeResize="0"/>
          <p:nvPr/>
        </p:nvPicPr>
        <p:blipFill>
          <a:blip r:embed="rId5">
            <a:alphaModFix/>
          </a:blip>
          <a:stretch>
            <a:fillRect/>
          </a:stretch>
        </p:blipFill>
        <p:spPr>
          <a:xfrm>
            <a:off x="3316399" y="3074925"/>
            <a:ext cx="5334902" cy="958850"/>
          </a:xfrm>
          <a:prstGeom prst="rect">
            <a:avLst/>
          </a:prstGeom>
          <a:noFill/>
          <a:ln>
            <a:noFill/>
          </a:ln>
        </p:spPr>
      </p:pic>
      <p:pic>
        <p:nvPicPr>
          <p:cNvPr id="1437" name="Google Shape;1437;p200"/>
          <p:cNvPicPr preferRelativeResize="0"/>
          <p:nvPr/>
        </p:nvPicPr>
        <p:blipFill>
          <a:blip r:embed="rId6">
            <a:alphaModFix/>
          </a:blip>
          <a:stretch>
            <a:fillRect/>
          </a:stretch>
        </p:blipFill>
        <p:spPr>
          <a:xfrm>
            <a:off x="493267" y="3379147"/>
            <a:ext cx="2748675" cy="4754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grpSp>
        <p:nvGrpSpPr>
          <p:cNvPr id="1443" name="Google Shape;1443;p201"/>
          <p:cNvGrpSpPr/>
          <p:nvPr/>
        </p:nvGrpSpPr>
        <p:grpSpPr>
          <a:xfrm>
            <a:off x="1981200" y="1751675"/>
            <a:ext cx="1607800" cy="2401300"/>
            <a:chOff x="1371600" y="1751675"/>
            <a:chExt cx="1607800" cy="2401300"/>
          </a:xfrm>
        </p:grpSpPr>
        <p:pic>
          <p:nvPicPr>
            <p:cNvPr id="1444" name="Google Shape;1444;p201"/>
            <p:cNvPicPr preferRelativeResize="0"/>
            <p:nvPr/>
          </p:nvPicPr>
          <p:blipFill rotWithShape="1">
            <a:blip r:embed="rId3">
              <a:alphaModFix/>
            </a:blip>
            <a:srcRect b="0" l="0" r="0" t="0"/>
            <a:stretch/>
          </p:blipFill>
          <p:spPr>
            <a:xfrm>
              <a:off x="1455400" y="1751675"/>
              <a:ext cx="1524000" cy="572700"/>
            </a:xfrm>
            <a:prstGeom prst="rect">
              <a:avLst/>
            </a:prstGeom>
            <a:noFill/>
            <a:ln>
              <a:noFill/>
            </a:ln>
          </p:spPr>
        </p:pic>
        <p:sp>
          <p:nvSpPr>
            <p:cNvPr id="1445" name="Google Shape;1445;p201"/>
            <p:cNvSpPr txBox="1"/>
            <p:nvPr/>
          </p:nvSpPr>
          <p:spPr>
            <a:xfrm>
              <a:off x="1371600" y="2482275"/>
              <a:ext cx="1524000" cy="1670700"/>
            </a:xfrm>
            <a:prstGeom prst="rect">
              <a:avLst/>
            </a:prstGeom>
            <a:noFill/>
            <a:ln cap="flat" cmpd="sng" w="9525">
              <a:solidFill>
                <a:srgbClr val="003F72">
                  <a:alpha val="0"/>
                </a:srgbClr>
              </a:solidFill>
              <a:prstDash val="solid"/>
              <a:round/>
              <a:headEnd len="sm" w="sm" type="none"/>
              <a:tailEnd len="sm" w="sm" type="none"/>
            </a:ln>
          </p:spPr>
          <p:txBody>
            <a:bodyPr anchorCtr="0" anchor="t" bIns="34250" lIns="68550" spcFirstLastPara="1" rIns="68550" wrap="square" tIns="34250">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003F72"/>
                  </a:solidFill>
                  <a:latin typeface="Roboto"/>
                  <a:ea typeface="Roboto"/>
                  <a:cs typeface="Roboto"/>
                  <a:sym typeface="Roboto"/>
                </a:rPr>
                <a:t>Sheila Reynolds</a:t>
              </a:r>
              <a:endParaRPr b="1"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003F72"/>
                  </a:solidFill>
                  <a:latin typeface="Roboto"/>
                  <a:ea typeface="Roboto"/>
                  <a:cs typeface="Roboto"/>
                  <a:sym typeface="Roboto"/>
                </a:rPr>
                <a:t>Bill Longabaugh</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003F72"/>
                  </a:solidFill>
                  <a:latin typeface="Roboto"/>
                  <a:ea typeface="Roboto"/>
                  <a:cs typeface="Roboto"/>
                  <a:sym typeface="Roboto"/>
                </a:rPr>
                <a:t>Bill Clifford</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003F72"/>
                  </a:solidFill>
                  <a:latin typeface="Roboto"/>
                  <a:ea typeface="Roboto"/>
                  <a:cs typeface="Roboto"/>
                  <a:sym typeface="Roboto"/>
                </a:rPr>
                <a:t>David Gibbs</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003F72"/>
                  </a:solidFill>
                  <a:latin typeface="Roboto"/>
                  <a:ea typeface="Roboto"/>
                  <a:cs typeface="Roboto"/>
                  <a:sym typeface="Roboto"/>
                </a:rPr>
                <a:t>Ilya Shmulevich</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1200"/>
                <a:buFont typeface="Arial"/>
                <a:buNone/>
              </a:pPr>
              <a:r>
                <a:rPr b="0" i="0" lang="en" sz="1200" u="none" cap="none" strike="noStrike">
                  <a:solidFill>
                    <a:srgbClr val="003F72"/>
                  </a:solidFill>
                  <a:latin typeface="Roboto"/>
                  <a:ea typeface="Roboto"/>
                  <a:cs typeface="Roboto"/>
                  <a:sym typeface="Roboto"/>
                </a:rPr>
                <a:t>Jennifer Dougherty</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1200"/>
                <a:buFont typeface="Arial"/>
                <a:buNone/>
              </a:pPr>
              <a:r>
                <a:rPr b="0" i="0" lang="en" sz="1200" u="none" cap="none" strike="noStrike">
                  <a:solidFill>
                    <a:srgbClr val="003F72"/>
                  </a:solidFill>
                  <a:latin typeface="Roboto"/>
                  <a:ea typeface="Roboto"/>
                  <a:cs typeface="Roboto"/>
                  <a:sym typeface="Roboto"/>
                </a:rPr>
                <a:t>Joe Slagel</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1200"/>
                <a:buFont typeface="Arial"/>
                <a:buNone/>
              </a:pPr>
              <a:r>
                <a:rPr b="0" i="0" lang="en" sz="1200" u="none" cap="none" strike="noStrike">
                  <a:solidFill>
                    <a:srgbClr val="003F72"/>
                  </a:solidFill>
                  <a:latin typeface="Roboto"/>
                  <a:ea typeface="Roboto"/>
                  <a:cs typeface="Roboto"/>
                  <a:sym typeface="Roboto"/>
                </a:rPr>
                <a:t>Suzanne Paquette</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1200"/>
                <a:buFont typeface="Arial"/>
                <a:buNone/>
              </a:pPr>
              <a:r>
                <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1200"/>
                <a:buFont typeface="Arial"/>
                <a:buNone/>
              </a:pPr>
              <a:r>
                <a:t/>
              </a:r>
              <a:endParaRPr b="0" i="0" sz="1200" u="none" cap="none" strike="noStrike">
                <a:solidFill>
                  <a:srgbClr val="003F72"/>
                </a:solidFill>
                <a:latin typeface="Roboto"/>
                <a:ea typeface="Roboto"/>
                <a:cs typeface="Roboto"/>
                <a:sym typeface="Roboto"/>
              </a:endParaRPr>
            </a:p>
          </p:txBody>
        </p:sp>
      </p:grpSp>
      <p:sp>
        <p:nvSpPr>
          <p:cNvPr id="1446" name="Google Shape;1446;p201"/>
          <p:cNvSpPr txBox="1"/>
          <p:nvPr/>
        </p:nvSpPr>
        <p:spPr>
          <a:xfrm>
            <a:off x="5538600" y="2481701"/>
            <a:ext cx="1395600" cy="1500000"/>
          </a:xfrm>
          <a:prstGeom prst="rect">
            <a:avLst/>
          </a:prstGeom>
          <a:noFill/>
          <a:ln cap="flat" cmpd="sng" w="9525">
            <a:solidFill>
              <a:srgbClr val="003F72">
                <a:alpha val="0"/>
              </a:srgbClr>
            </a:solidFill>
            <a:prstDash val="solid"/>
            <a:round/>
            <a:headEnd len="sm" w="sm" type="none"/>
            <a:tailEnd len="sm" w="sm" type="none"/>
          </a:ln>
        </p:spPr>
        <p:txBody>
          <a:bodyPr anchorCtr="0" anchor="t" bIns="34250" lIns="68550" spcFirstLastPara="1" rIns="68550" wrap="square" tIns="34250">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003F72"/>
                </a:solidFill>
                <a:latin typeface="Roboto"/>
                <a:ea typeface="Roboto"/>
                <a:cs typeface="Roboto"/>
                <a:sym typeface="Roboto"/>
              </a:rPr>
              <a:t>David Pot</a:t>
            </a:r>
            <a:endParaRPr b="1" i="0" sz="1400" u="none" cap="none" strike="noStrike">
              <a:solidFill>
                <a:srgbClr val="003F72"/>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003F72"/>
                </a:solidFill>
                <a:latin typeface="Roboto"/>
                <a:ea typeface="Roboto"/>
                <a:cs typeface="Roboto"/>
                <a:sym typeface="Roboto"/>
              </a:rPr>
              <a:t>Bin Hu</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1200"/>
              <a:buFont typeface="Arial"/>
              <a:buNone/>
            </a:pPr>
            <a:r>
              <a:rPr b="0" i="0" lang="en" sz="1200" u="none" cap="none" strike="noStrike">
                <a:solidFill>
                  <a:srgbClr val="003F72"/>
                </a:solidFill>
                <a:latin typeface="Roboto"/>
                <a:ea typeface="Roboto"/>
                <a:cs typeface="Roboto"/>
                <a:sym typeface="Roboto"/>
              </a:rPr>
              <a:t>John Phan</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003F72"/>
                </a:solidFill>
                <a:latin typeface="Roboto"/>
                <a:ea typeface="Roboto"/>
                <a:cs typeface="Roboto"/>
                <a:sym typeface="Roboto"/>
              </a:rPr>
              <a:t>Madelyn Reyes</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003F72"/>
                </a:solidFill>
                <a:latin typeface="Roboto"/>
                <a:ea typeface="Roboto"/>
                <a:cs typeface="Roboto"/>
                <a:sym typeface="Roboto"/>
              </a:rPr>
              <a:t>Mark Backus</a:t>
            </a:r>
            <a:endParaRPr b="0" i="0" sz="1400" u="none" cap="none" strike="noStrike">
              <a:solidFill>
                <a:srgbClr val="003F72"/>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3F7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003F72"/>
              </a:solidFill>
              <a:latin typeface="Roboto"/>
              <a:ea typeface="Roboto"/>
              <a:cs typeface="Roboto"/>
              <a:sym typeface="Roboto"/>
            </a:endParaRPr>
          </a:p>
        </p:txBody>
      </p:sp>
      <p:pic>
        <p:nvPicPr>
          <p:cNvPr id="1447" name="Google Shape;1447;p201"/>
          <p:cNvPicPr preferRelativeResize="0"/>
          <p:nvPr/>
        </p:nvPicPr>
        <p:blipFill rotWithShape="1">
          <a:blip r:embed="rId4">
            <a:alphaModFix/>
          </a:blip>
          <a:srcRect b="24495" l="0" r="0" t="25564"/>
          <a:stretch/>
        </p:blipFill>
        <p:spPr>
          <a:xfrm>
            <a:off x="5385600" y="1848650"/>
            <a:ext cx="1601100" cy="420900"/>
          </a:xfrm>
          <a:prstGeom prst="rect">
            <a:avLst/>
          </a:prstGeom>
          <a:noFill/>
          <a:ln>
            <a:noFill/>
          </a:ln>
        </p:spPr>
      </p:pic>
      <p:sp>
        <p:nvSpPr>
          <p:cNvPr id="1448" name="Google Shape;1448;p201"/>
          <p:cNvSpPr txBox="1"/>
          <p:nvPr/>
        </p:nvSpPr>
        <p:spPr>
          <a:xfrm>
            <a:off x="1969575" y="400050"/>
            <a:ext cx="5108700" cy="4998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A1E8D9"/>
              </a:buClr>
              <a:buSzPts val="4400"/>
              <a:buFont typeface="Calibri"/>
              <a:buNone/>
            </a:pPr>
            <a:r>
              <a:rPr b="0" i="0" lang="en" sz="4400" u="none" cap="none" strike="noStrike">
                <a:solidFill>
                  <a:srgbClr val="003F72"/>
                </a:solidFill>
                <a:latin typeface="Calibri"/>
                <a:ea typeface="Calibri"/>
                <a:cs typeface="Calibri"/>
                <a:sym typeface="Calibri"/>
              </a:rPr>
              <a:t>ISB-CGC Team</a:t>
            </a:r>
            <a:endParaRPr b="0" i="0" sz="4400" u="none" cap="none" strike="noStrike">
              <a:solidFill>
                <a:srgbClr val="003F72"/>
              </a:solidFill>
              <a:latin typeface="Calibri"/>
              <a:ea typeface="Calibri"/>
              <a:cs typeface="Calibri"/>
              <a:sym typeface="Calibri"/>
            </a:endParaRPr>
          </a:p>
        </p:txBody>
      </p:sp>
      <p:cxnSp>
        <p:nvCxnSpPr>
          <p:cNvPr id="1449" name="Google Shape;1449;p201"/>
          <p:cNvCxnSpPr/>
          <p:nvPr/>
        </p:nvCxnSpPr>
        <p:spPr>
          <a:xfrm>
            <a:off x="4523925" y="1751683"/>
            <a:ext cx="0" cy="2343300"/>
          </a:xfrm>
          <a:prstGeom prst="straightConnector1">
            <a:avLst/>
          </a:prstGeom>
          <a:noFill/>
          <a:ln cap="flat" cmpd="sng" w="38100">
            <a:solidFill>
              <a:srgbClr val="E98300"/>
            </a:solidFill>
            <a:prstDash val="solid"/>
            <a:round/>
            <a:headEnd len="sm" w="sm" type="none"/>
            <a:tailEnd len="sm" w="sm"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202"/>
          <p:cNvSpPr/>
          <p:nvPr/>
        </p:nvSpPr>
        <p:spPr>
          <a:xfrm>
            <a:off x="7534275" y="4019550"/>
            <a:ext cx="1600200" cy="1123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6" name="Google Shape;1456;p202"/>
          <p:cNvPicPr preferRelativeResize="0"/>
          <p:nvPr/>
        </p:nvPicPr>
        <p:blipFill rotWithShape="1">
          <a:blip r:embed="rId3">
            <a:alphaModFix/>
          </a:blip>
          <a:srcRect b="0" l="0" r="0" t="0"/>
          <a:stretch/>
        </p:blipFill>
        <p:spPr>
          <a:xfrm>
            <a:off x="5297988" y="2770850"/>
            <a:ext cx="2420788" cy="2904949"/>
          </a:xfrm>
          <a:prstGeom prst="rect">
            <a:avLst/>
          </a:prstGeom>
          <a:noFill/>
          <a:ln>
            <a:noFill/>
          </a:ln>
        </p:spPr>
      </p:pic>
      <p:pic>
        <p:nvPicPr>
          <p:cNvPr id="1457" name="Google Shape;1457;p202"/>
          <p:cNvPicPr preferRelativeResize="0"/>
          <p:nvPr/>
        </p:nvPicPr>
        <p:blipFill rotWithShape="1">
          <a:blip r:embed="rId4">
            <a:alphaModFix/>
          </a:blip>
          <a:srcRect b="0" l="0" r="0" t="0"/>
          <a:stretch/>
        </p:blipFill>
        <p:spPr>
          <a:xfrm>
            <a:off x="3034100" y="3898781"/>
            <a:ext cx="1600201" cy="1522645"/>
          </a:xfrm>
          <a:prstGeom prst="rect">
            <a:avLst/>
          </a:prstGeom>
          <a:noFill/>
          <a:ln>
            <a:noFill/>
          </a:ln>
        </p:spPr>
      </p:pic>
      <p:sp>
        <p:nvSpPr>
          <p:cNvPr id="1458" name="Google Shape;1458;p202"/>
          <p:cNvSpPr/>
          <p:nvPr/>
        </p:nvSpPr>
        <p:spPr>
          <a:xfrm rot="1326224">
            <a:off x="7334957" y="2493702"/>
            <a:ext cx="696813" cy="785502"/>
          </a:xfrm>
          <a:prstGeom prst="downArrow">
            <a:avLst>
              <a:gd fmla="val 50000" name="adj1"/>
              <a:gd fmla="val 50000"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02"/>
          <p:cNvSpPr/>
          <p:nvPr/>
        </p:nvSpPr>
        <p:spPr>
          <a:xfrm rot="-5400000">
            <a:off x="4242523" y="309899"/>
            <a:ext cx="696900" cy="785400"/>
          </a:xfrm>
          <a:prstGeom prst="downArrow">
            <a:avLst>
              <a:gd fmla="val 50000" name="adj1"/>
              <a:gd fmla="val 50000"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0" name="Google Shape;1460;p202"/>
          <p:cNvPicPr preferRelativeResize="0"/>
          <p:nvPr/>
        </p:nvPicPr>
        <p:blipFill rotWithShape="1">
          <a:blip r:embed="rId5">
            <a:alphaModFix/>
          </a:blip>
          <a:srcRect b="0" l="0" r="0" t="0"/>
          <a:stretch/>
        </p:blipFill>
        <p:spPr>
          <a:xfrm>
            <a:off x="1070625" y="3928498"/>
            <a:ext cx="1468825" cy="1048814"/>
          </a:xfrm>
          <a:prstGeom prst="rect">
            <a:avLst/>
          </a:prstGeom>
          <a:noFill/>
          <a:ln>
            <a:noFill/>
          </a:ln>
        </p:spPr>
      </p:pic>
      <p:pic>
        <p:nvPicPr>
          <p:cNvPr id="1461" name="Google Shape;1461;p202"/>
          <p:cNvPicPr preferRelativeResize="0"/>
          <p:nvPr/>
        </p:nvPicPr>
        <p:blipFill rotWithShape="1">
          <a:blip r:embed="rId6">
            <a:alphaModFix/>
          </a:blip>
          <a:srcRect b="0" l="0" r="0" t="0"/>
          <a:stretch/>
        </p:blipFill>
        <p:spPr>
          <a:xfrm>
            <a:off x="1061099" y="2899951"/>
            <a:ext cx="1468825" cy="814198"/>
          </a:xfrm>
          <a:prstGeom prst="rect">
            <a:avLst/>
          </a:prstGeom>
          <a:noFill/>
          <a:ln>
            <a:noFill/>
          </a:ln>
        </p:spPr>
      </p:pic>
      <p:pic>
        <p:nvPicPr>
          <p:cNvPr id="1462" name="Google Shape;1462;p202"/>
          <p:cNvPicPr preferRelativeResize="0"/>
          <p:nvPr/>
        </p:nvPicPr>
        <p:blipFill rotWithShape="1">
          <a:blip r:embed="rId7">
            <a:alphaModFix/>
          </a:blip>
          <a:srcRect b="0" l="0" r="0" t="0"/>
          <a:stretch/>
        </p:blipFill>
        <p:spPr>
          <a:xfrm rot="10800000">
            <a:off x="2955581" y="2433687"/>
            <a:ext cx="1468824" cy="1271469"/>
          </a:xfrm>
          <a:prstGeom prst="rect">
            <a:avLst/>
          </a:prstGeom>
          <a:noFill/>
          <a:ln>
            <a:noFill/>
          </a:ln>
        </p:spPr>
      </p:pic>
      <p:grpSp>
        <p:nvGrpSpPr>
          <p:cNvPr id="1463" name="Google Shape;1463;p202"/>
          <p:cNvGrpSpPr/>
          <p:nvPr/>
        </p:nvGrpSpPr>
        <p:grpSpPr>
          <a:xfrm>
            <a:off x="5765778" y="75110"/>
            <a:ext cx="3471635" cy="2334646"/>
            <a:chOff x="-4591053" y="-1902097"/>
            <a:chExt cx="8001003" cy="5312051"/>
          </a:xfrm>
        </p:grpSpPr>
        <p:pic>
          <p:nvPicPr>
            <p:cNvPr id="1464" name="Google Shape;1464;p202"/>
            <p:cNvPicPr preferRelativeResize="0"/>
            <p:nvPr/>
          </p:nvPicPr>
          <p:blipFill rotWithShape="1">
            <a:blip r:embed="rId8">
              <a:alphaModFix/>
            </a:blip>
            <a:srcRect b="0" l="0" r="0" t="0"/>
            <a:stretch/>
          </p:blipFill>
          <p:spPr>
            <a:xfrm>
              <a:off x="-3466600" y="-1695450"/>
              <a:ext cx="6334077" cy="3390899"/>
            </a:xfrm>
            <a:prstGeom prst="rect">
              <a:avLst/>
            </a:prstGeom>
            <a:noFill/>
            <a:ln>
              <a:noFill/>
            </a:ln>
          </p:spPr>
        </p:pic>
        <p:pic>
          <p:nvPicPr>
            <p:cNvPr descr="laptop-png-6751.png" id="1465" name="Google Shape;1465;p202"/>
            <p:cNvPicPr preferRelativeResize="0"/>
            <p:nvPr/>
          </p:nvPicPr>
          <p:blipFill rotWithShape="1">
            <a:blip r:embed="rId9">
              <a:alphaModFix/>
            </a:blip>
            <a:srcRect b="0" l="0" r="0" t="0"/>
            <a:stretch/>
          </p:blipFill>
          <p:spPr>
            <a:xfrm>
              <a:off x="-4591053" y="-1902097"/>
              <a:ext cx="7738350" cy="5312051"/>
            </a:xfrm>
            <a:prstGeom prst="rect">
              <a:avLst/>
            </a:prstGeom>
            <a:noFill/>
            <a:ln>
              <a:noFill/>
            </a:ln>
          </p:spPr>
        </p:pic>
        <p:sp>
          <p:nvSpPr>
            <p:cNvPr id="1466" name="Google Shape;1466;p202"/>
            <p:cNvSpPr/>
            <p:nvPr/>
          </p:nvSpPr>
          <p:spPr>
            <a:xfrm>
              <a:off x="2266950" y="-1876500"/>
              <a:ext cx="1143000" cy="3753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67" name="Google Shape;1467;p202"/>
          <p:cNvPicPr preferRelativeResize="0"/>
          <p:nvPr/>
        </p:nvPicPr>
        <p:blipFill rotWithShape="1">
          <a:blip r:embed="rId10">
            <a:alphaModFix/>
          </a:blip>
          <a:srcRect b="0" l="0" r="0" t="0"/>
          <a:stretch/>
        </p:blipFill>
        <p:spPr>
          <a:xfrm>
            <a:off x="2299500" y="3175"/>
            <a:ext cx="1785976" cy="1181910"/>
          </a:xfrm>
          <a:prstGeom prst="rect">
            <a:avLst/>
          </a:prstGeom>
          <a:noFill/>
          <a:ln>
            <a:noFill/>
          </a:ln>
        </p:spPr>
      </p:pic>
      <p:sp>
        <p:nvSpPr>
          <p:cNvPr id="1468" name="Google Shape;1468;p202"/>
          <p:cNvSpPr/>
          <p:nvPr/>
        </p:nvSpPr>
        <p:spPr>
          <a:xfrm rot="3342065">
            <a:off x="4509387" y="4020065"/>
            <a:ext cx="696881" cy="785415"/>
          </a:xfrm>
          <a:prstGeom prst="downArrow">
            <a:avLst>
              <a:gd fmla="val 50000" name="adj1"/>
              <a:gd fmla="val 50000"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02"/>
          <p:cNvSpPr/>
          <p:nvPr/>
        </p:nvSpPr>
        <p:spPr>
          <a:xfrm rot="6797938">
            <a:off x="4585434" y="2953239"/>
            <a:ext cx="697041" cy="785595"/>
          </a:xfrm>
          <a:prstGeom prst="downArrow">
            <a:avLst>
              <a:gd fmla="val 50000" name="adj1"/>
              <a:gd fmla="val 50000"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0" name="Google Shape;1470;p202"/>
          <p:cNvPicPr preferRelativeResize="0"/>
          <p:nvPr/>
        </p:nvPicPr>
        <p:blipFill rotWithShape="1">
          <a:blip r:embed="rId11">
            <a:alphaModFix/>
          </a:blip>
          <a:srcRect b="0" l="0" r="0" t="0"/>
          <a:stretch/>
        </p:blipFill>
        <p:spPr>
          <a:xfrm>
            <a:off x="374079" y="155565"/>
            <a:ext cx="2087549" cy="1391710"/>
          </a:xfrm>
          <a:prstGeom prst="rect">
            <a:avLst/>
          </a:prstGeom>
          <a:noFill/>
          <a:ln>
            <a:noFill/>
          </a:ln>
        </p:spPr>
      </p:pic>
      <p:sp>
        <p:nvSpPr>
          <p:cNvPr id="1471" name="Google Shape;1471;p202"/>
          <p:cNvSpPr txBox="1"/>
          <p:nvPr/>
        </p:nvSpPr>
        <p:spPr>
          <a:xfrm>
            <a:off x="297875" y="1142950"/>
            <a:ext cx="4305300" cy="6399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Pathology and Radiology images in Cloud Storage</a:t>
            </a:r>
            <a:endParaRPr b="0" i="0" sz="1400" u="none" cap="none" strike="noStrike">
              <a:solidFill>
                <a:srgbClr val="000000"/>
              </a:solidFill>
              <a:latin typeface="Arial"/>
              <a:ea typeface="Arial"/>
              <a:cs typeface="Arial"/>
              <a:sym typeface="Arial"/>
            </a:endParaRPr>
          </a:p>
        </p:txBody>
      </p:sp>
      <p:sp>
        <p:nvSpPr>
          <p:cNvPr id="1472" name="Google Shape;1472;p202"/>
          <p:cNvSpPr txBox="1"/>
          <p:nvPr/>
        </p:nvSpPr>
        <p:spPr>
          <a:xfrm>
            <a:off x="5029200" y="428625"/>
            <a:ext cx="10554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Interactive Tools</a:t>
            </a:r>
            <a:endParaRPr b="0" i="0" sz="1400" u="none" cap="none" strike="noStrike">
              <a:solidFill>
                <a:srgbClr val="000000"/>
              </a:solidFill>
              <a:latin typeface="Arial"/>
              <a:ea typeface="Arial"/>
              <a:cs typeface="Arial"/>
              <a:sym typeface="Arial"/>
            </a:endParaRPr>
          </a:p>
        </p:txBody>
      </p:sp>
      <p:sp>
        <p:nvSpPr>
          <p:cNvPr id="1473" name="Google Shape;1473;p202"/>
          <p:cNvSpPr txBox="1"/>
          <p:nvPr/>
        </p:nvSpPr>
        <p:spPr>
          <a:xfrm>
            <a:off x="7642575" y="3562350"/>
            <a:ext cx="1301400" cy="132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Automated Segmentation &amp;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sp>
        <p:nvSpPr>
          <p:cNvPr id="1474" name="Google Shape;1474;p202"/>
          <p:cNvSpPr txBox="1"/>
          <p:nvPr/>
        </p:nvSpPr>
        <p:spPr>
          <a:xfrm>
            <a:off x="2137775" y="3324225"/>
            <a:ext cx="1301400" cy="132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Machine Learning &amp; Integrative Analyses</a:t>
            </a:r>
            <a:endParaRPr b="0" i="0" sz="1400" u="none" cap="none" strike="noStrike">
              <a:solidFill>
                <a:srgbClr val="000000"/>
              </a:solidFill>
              <a:latin typeface="Arial"/>
              <a:ea typeface="Arial"/>
              <a:cs typeface="Arial"/>
              <a:sym typeface="Arial"/>
            </a:endParaRPr>
          </a:p>
        </p:txBody>
      </p:sp>
      <p:sp>
        <p:nvSpPr>
          <p:cNvPr id="1475" name="Google Shape;1475;p202"/>
          <p:cNvSpPr/>
          <p:nvPr/>
        </p:nvSpPr>
        <p:spPr>
          <a:xfrm>
            <a:off x="0" y="4788"/>
            <a:ext cx="9144000" cy="5133900"/>
          </a:xfrm>
          <a:prstGeom prst="rect">
            <a:avLst/>
          </a:prstGeom>
          <a:noFill/>
          <a:ln cap="flat" cmpd="sng" w="38100">
            <a:solidFill>
              <a:srgbClr val="E983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20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3F72"/>
              </a:buClr>
              <a:buSzPts val="1400"/>
              <a:buFont typeface="Arial"/>
              <a:buNone/>
            </a:pPr>
            <a:r>
              <a:rPr b="0" i="0" lang="en" sz="2400" u="none" cap="none" strike="noStrike">
                <a:solidFill>
                  <a:srgbClr val="003F72"/>
                </a:solidFill>
                <a:latin typeface="Arial"/>
                <a:ea typeface="Arial"/>
                <a:cs typeface="Arial"/>
                <a:sym typeface="Arial"/>
              </a:rPr>
              <a:t>A "large" BigQuery </a:t>
            </a:r>
            <a:r>
              <a:rPr b="0" i="0" lang="en" sz="2400" u="sng" cap="none" strike="noStrike">
                <a:solidFill>
                  <a:schemeClr val="hlink"/>
                </a:solidFill>
                <a:latin typeface="Arial"/>
                <a:ea typeface="Arial"/>
                <a:cs typeface="Arial"/>
                <a:sym typeface="Arial"/>
                <a:hlinkClick r:id="rId3"/>
              </a:rPr>
              <a:t>example</a:t>
            </a:r>
            <a:endParaRPr b="0" i="0" sz="2400" u="none" cap="none" strike="noStrike">
              <a:solidFill>
                <a:srgbClr val="003F72"/>
              </a:solidFill>
              <a:latin typeface="Arial"/>
              <a:ea typeface="Arial"/>
              <a:cs typeface="Arial"/>
              <a:sym typeface="Arial"/>
            </a:endParaRPr>
          </a:p>
        </p:txBody>
      </p:sp>
      <p:sp>
        <p:nvSpPr>
          <p:cNvPr id="1482" name="Google Shape;1482;p20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00"/>
              </a:spcBef>
              <a:spcAft>
                <a:spcPts val="0"/>
              </a:spcAft>
              <a:buClr>
                <a:srgbClr val="333333"/>
              </a:buClr>
              <a:buSzPts val="3200"/>
              <a:buFont typeface="Arial"/>
              <a:buNone/>
            </a:pPr>
            <a:r>
              <a:rPr b="0" i="0" lang="en" sz="700" u="none" cap="none" strike="noStrike">
                <a:solidFill>
                  <a:srgbClr val="333333"/>
                </a:solidFill>
                <a:latin typeface="Arial"/>
                <a:ea typeface="Arial"/>
                <a:cs typeface="Arial"/>
                <a:sym typeface="Arial"/>
              </a:rPr>
              <a:t>Using RNA-seq expression data, compare over 10,000 TCGA samples to all 53 GTEx tissue types: </a:t>
            </a:r>
            <a:endParaRPr b="0" i="0" sz="700" u="none" cap="none" strike="noStrike">
              <a:solidFill>
                <a:srgbClr val="333333"/>
              </a:solidFill>
              <a:latin typeface="Arial"/>
              <a:ea typeface="Arial"/>
              <a:cs typeface="Arial"/>
              <a:sym typeface="Arial"/>
            </a:endParaRPr>
          </a:p>
          <a:p>
            <a:pPr indent="-266700" lvl="0" marL="457200" marR="0" rtl="0" algn="l">
              <a:lnSpc>
                <a:spcPct val="100000"/>
              </a:lnSpc>
              <a:spcBef>
                <a:spcPts val="70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top 5000 "most variable" genes in the GTEx dataset</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top 5000 "most variable" genes in the TCGA dataset</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take intersection of these two lists (~3200 genes)</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get expression data for all TCGA samples for these 3200 genes, and rank the expression values (partitioned by sample)</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do the same thing with the GTEx tissue type (median expression) data</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"join" the results of steps 4 and 5 on gene symbol</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compute the rank-based correlation between </a:t>
            </a:r>
            <a:r>
              <a:rPr b="0" i="1" lang="en" sz="600" u="none" cap="none" strike="noStrike">
                <a:solidFill>
                  <a:srgbClr val="333333"/>
                </a:solidFill>
                <a:latin typeface="Arial"/>
                <a:ea typeface="Arial"/>
                <a:cs typeface="Arial"/>
                <a:sym typeface="Arial"/>
              </a:rPr>
              <a:t>every </a:t>
            </a:r>
            <a:r>
              <a:rPr b="0" i="0" lang="en" sz="600" u="none" cap="none" strike="noStrike">
                <a:solidFill>
                  <a:srgbClr val="333333"/>
                </a:solidFill>
                <a:latin typeface="Arial"/>
                <a:ea typeface="Arial"/>
                <a:cs typeface="Arial"/>
                <a:sym typeface="Arial"/>
              </a:rPr>
              <a:t>TCGA sample and each GTEx tissue type</a:t>
            </a:r>
            <a:endParaRPr b="0" i="0" sz="600" u="none" cap="none" strike="noStrike">
              <a:solidFill>
                <a:srgbClr val="333333"/>
              </a:solidFill>
              <a:latin typeface="Arial"/>
              <a:ea typeface="Arial"/>
              <a:cs typeface="Arial"/>
              <a:sym typeface="Arial"/>
            </a:endParaRPr>
          </a:p>
          <a:p>
            <a:pPr indent="-266700" lvl="0" marL="457200" marR="0" rtl="0" algn="l">
              <a:lnSpc>
                <a:spcPct val="100000"/>
              </a:lnSpc>
              <a:spcBef>
                <a:spcPts val="0"/>
              </a:spcBef>
              <a:spcAft>
                <a:spcPts val="0"/>
              </a:spcAft>
              <a:buClr>
                <a:srgbClr val="333333"/>
              </a:buClr>
              <a:buSzPts val="600"/>
              <a:buFont typeface="Arial"/>
              <a:buAutoNum type="arabicPeriod"/>
            </a:pPr>
            <a:r>
              <a:rPr b="0" i="0" lang="en" sz="600" u="none" cap="none" strike="noStrike">
                <a:solidFill>
                  <a:srgbClr val="333333"/>
                </a:solidFill>
                <a:latin typeface="Arial"/>
                <a:ea typeface="Arial"/>
                <a:cs typeface="Arial"/>
                <a:sym typeface="Arial"/>
              </a:rPr>
              <a:t>finally, sort the results by correlation coefficient</a:t>
            </a:r>
            <a:endParaRPr b="0" i="0" sz="600" u="none" cap="none" strike="noStrike">
              <a:solidFill>
                <a:srgbClr val="333333"/>
              </a:solidFill>
              <a:latin typeface="Arial"/>
              <a:ea typeface="Arial"/>
              <a:cs typeface="Arial"/>
              <a:sym typeface="Arial"/>
            </a:endParaRPr>
          </a:p>
        </p:txBody>
      </p:sp>
      <p:pic>
        <p:nvPicPr>
          <p:cNvPr id="1483" name="Google Shape;1483;p203"/>
          <p:cNvPicPr preferRelativeResize="0"/>
          <p:nvPr/>
        </p:nvPicPr>
        <p:blipFill rotWithShape="1">
          <a:blip r:embed="rId4">
            <a:alphaModFix/>
          </a:blip>
          <a:srcRect b="0" l="0" r="0" t="0"/>
          <a:stretch/>
        </p:blipFill>
        <p:spPr>
          <a:xfrm>
            <a:off x="5814255" y="0"/>
            <a:ext cx="332973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even Bridges 2018">
  <a:themeElements>
    <a:clrScheme name="Custom 4">
      <a:dk1>
        <a:srgbClr val="133050"/>
      </a:dk1>
      <a:lt1>
        <a:srgbClr val="34739F"/>
      </a:lt1>
      <a:dk2>
        <a:srgbClr val="515151"/>
      </a:dk2>
      <a:lt2>
        <a:srgbClr val="919191"/>
      </a:lt2>
      <a:accent1>
        <a:srgbClr val="9FD9DC"/>
      </a:accent1>
      <a:accent2>
        <a:srgbClr val="727986"/>
      </a:accent2>
      <a:accent3>
        <a:srgbClr val="008DCF"/>
      </a:accent3>
      <a:accent4>
        <a:srgbClr val="B6C7DB"/>
      </a:accent4>
      <a:accent5>
        <a:srgbClr val="34739F"/>
      </a:accent5>
      <a:accent6>
        <a:srgbClr val="EBF0F3"/>
      </a:accent6>
      <a:hlink>
        <a:srgbClr val="34739F"/>
      </a:hlink>
      <a:folHlink>
        <a:srgbClr val="34739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